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7" r:id="rId3"/>
    <p:sldId id="258" r:id="rId4"/>
    <p:sldId id="260" r:id="rId5"/>
    <p:sldId id="274" r:id="rId6"/>
    <p:sldId id="262" r:id="rId7"/>
    <p:sldId id="257" r:id="rId8"/>
    <p:sldId id="259" r:id="rId9"/>
    <p:sldId id="261" r:id="rId10"/>
    <p:sldId id="263" r:id="rId11"/>
    <p:sldId id="272" r:id="rId12"/>
    <p:sldId id="275" r:id="rId13"/>
    <p:sldId id="265" r:id="rId14"/>
    <p:sldId id="264" r:id="rId15"/>
    <p:sldId id="266" r:id="rId16"/>
    <p:sldId id="269" r:id="rId17"/>
    <p:sldId id="268"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67D"/>
    <a:srgbClr val="057D5E"/>
    <a:srgbClr val="005782"/>
    <a:srgbClr val="A5D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F9E7BC-31C9-4253-ADBD-AE3681E518D2}" v="21" dt="2021-04-06T16:52:57.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52" autoAdjust="0"/>
    <p:restoredTop sz="94676"/>
  </p:normalViewPr>
  <p:slideViewPr>
    <p:cSldViewPr snapToGrid="0">
      <p:cViewPr varScale="1">
        <p:scale>
          <a:sx n="104" d="100"/>
          <a:sy n="104" d="100"/>
        </p:scale>
        <p:origin x="224"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4E59B-AFA9-4B2F-8DC0-5EC976ABBC07}" type="datetimeFigureOut">
              <a:rPr lang="en-US" smtClean="0"/>
              <a:t>4/6/21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D2BEB-DA8C-4F30-A14D-E1355BC09D85}" type="slidenum">
              <a:rPr lang="en-US" smtClean="0"/>
              <a:t>‹#›</a:t>
            </a:fld>
            <a:endParaRPr lang="en-US"/>
          </a:p>
        </p:txBody>
      </p:sp>
    </p:spTree>
    <p:extLst>
      <p:ext uri="{BB962C8B-B14F-4D97-AF65-F5344CB8AC3E}">
        <p14:creationId xmlns:p14="http://schemas.microsoft.com/office/powerpoint/2010/main" val="3101472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D2BEB-DA8C-4F30-A14D-E1355BC09D85}" type="slidenum">
              <a:rPr lang="en-US" smtClean="0"/>
              <a:t>8</a:t>
            </a:fld>
            <a:endParaRPr lang="en-US"/>
          </a:p>
        </p:txBody>
      </p:sp>
    </p:spTree>
    <p:extLst>
      <p:ext uri="{BB962C8B-B14F-4D97-AF65-F5344CB8AC3E}">
        <p14:creationId xmlns:p14="http://schemas.microsoft.com/office/powerpoint/2010/main" val="576356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F71B9-0230-454D-8F87-7035AD2BA2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16D619-A490-4BF1-B66D-628D5EE406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16CFD5-DBB3-4831-8C98-6BF78E69C922}"/>
              </a:ext>
            </a:extLst>
          </p:cNvPr>
          <p:cNvSpPr>
            <a:spLocks noGrp="1"/>
          </p:cNvSpPr>
          <p:nvPr>
            <p:ph type="dt" sz="half" idx="10"/>
          </p:nvPr>
        </p:nvSpPr>
        <p:spPr/>
        <p:txBody>
          <a:bodyPr/>
          <a:lstStyle/>
          <a:p>
            <a:fld id="{3266D555-9015-44F5-9692-76884E76E75B}" type="datetimeFigureOut">
              <a:rPr lang="en-US" smtClean="0"/>
              <a:t>4/6/21</a:t>
            </a:fld>
            <a:endParaRPr lang="en-US"/>
          </a:p>
        </p:txBody>
      </p:sp>
      <p:sp>
        <p:nvSpPr>
          <p:cNvPr id="5" name="Footer Placeholder 4">
            <a:extLst>
              <a:ext uri="{FF2B5EF4-FFF2-40B4-BE49-F238E27FC236}">
                <a16:creationId xmlns:a16="http://schemas.microsoft.com/office/drawing/2014/main" id="{1199B4D9-E4C4-4810-A195-0E9E548FD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71C88-E6B2-458C-8B84-806CB620060A}"/>
              </a:ext>
            </a:extLst>
          </p:cNvPr>
          <p:cNvSpPr>
            <a:spLocks noGrp="1"/>
          </p:cNvSpPr>
          <p:nvPr>
            <p:ph type="sldNum" sz="quarter" idx="12"/>
          </p:nvPr>
        </p:nvSpPr>
        <p:spPr/>
        <p:txBody>
          <a:bodyPr/>
          <a:lstStyle/>
          <a:p>
            <a:fld id="{58E22337-014D-417A-BC61-A24073A10484}" type="slidenum">
              <a:rPr lang="en-US" smtClean="0"/>
              <a:t>‹#›</a:t>
            </a:fld>
            <a:endParaRPr lang="en-US"/>
          </a:p>
        </p:txBody>
      </p:sp>
    </p:spTree>
    <p:extLst>
      <p:ext uri="{BB962C8B-B14F-4D97-AF65-F5344CB8AC3E}">
        <p14:creationId xmlns:p14="http://schemas.microsoft.com/office/powerpoint/2010/main" val="423391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41AE7-4E5E-4259-8017-28ED70CA32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3C7404-404F-4ED5-994C-446E7C0F1A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C6C07-FEC3-42CA-8FC1-8F0010E5E16F}"/>
              </a:ext>
            </a:extLst>
          </p:cNvPr>
          <p:cNvSpPr>
            <a:spLocks noGrp="1"/>
          </p:cNvSpPr>
          <p:nvPr>
            <p:ph type="dt" sz="half" idx="10"/>
          </p:nvPr>
        </p:nvSpPr>
        <p:spPr/>
        <p:txBody>
          <a:bodyPr/>
          <a:lstStyle/>
          <a:p>
            <a:fld id="{3266D555-9015-44F5-9692-76884E76E75B}" type="datetimeFigureOut">
              <a:rPr lang="en-US" smtClean="0"/>
              <a:t>4/6/21</a:t>
            </a:fld>
            <a:endParaRPr lang="en-US"/>
          </a:p>
        </p:txBody>
      </p:sp>
      <p:sp>
        <p:nvSpPr>
          <p:cNvPr id="5" name="Footer Placeholder 4">
            <a:extLst>
              <a:ext uri="{FF2B5EF4-FFF2-40B4-BE49-F238E27FC236}">
                <a16:creationId xmlns:a16="http://schemas.microsoft.com/office/drawing/2014/main" id="{08B1B48B-BB17-48E9-B9C1-E70C45AAA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B0985-FD90-4878-9F5A-16A28A1690BF}"/>
              </a:ext>
            </a:extLst>
          </p:cNvPr>
          <p:cNvSpPr>
            <a:spLocks noGrp="1"/>
          </p:cNvSpPr>
          <p:nvPr>
            <p:ph type="sldNum" sz="quarter" idx="12"/>
          </p:nvPr>
        </p:nvSpPr>
        <p:spPr/>
        <p:txBody>
          <a:bodyPr/>
          <a:lstStyle/>
          <a:p>
            <a:fld id="{58E22337-014D-417A-BC61-A24073A10484}" type="slidenum">
              <a:rPr lang="en-US" smtClean="0"/>
              <a:t>‹#›</a:t>
            </a:fld>
            <a:endParaRPr lang="en-US"/>
          </a:p>
        </p:txBody>
      </p:sp>
    </p:spTree>
    <p:extLst>
      <p:ext uri="{BB962C8B-B14F-4D97-AF65-F5344CB8AC3E}">
        <p14:creationId xmlns:p14="http://schemas.microsoft.com/office/powerpoint/2010/main" val="1115391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99C565-6296-45BB-BB09-79F5B22B2B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02DC8A-5869-4225-BFF5-71D316A2F6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73E48-607D-447E-938E-BA46C932F282}"/>
              </a:ext>
            </a:extLst>
          </p:cNvPr>
          <p:cNvSpPr>
            <a:spLocks noGrp="1"/>
          </p:cNvSpPr>
          <p:nvPr>
            <p:ph type="dt" sz="half" idx="10"/>
          </p:nvPr>
        </p:nvSpPr>
        <p:spPr/>
        <p:txBody>
          <a:bodyPr/>
          <a:lstStyle/>
          <a:p>
            <a:fld id="{3266D555-9015-44F5-9692-76884E76E75B}" type="datetimeFigureOut">
              <a:rPr lang="en-US" smtClean="0"/>
              <a:t>4/6/21</a:t>
            </a:fld>
            <a:endParaRPr lang="en-US"/>
          </a:p>
        </p:txBody>
      </p:sp>
      <p:sp>
        <p:nvSpPr>
          <p:cNvPr id="5" name="Footer Placeholder 4">
            <a:extLst>
              <a:ext uri="{FF2B5EF4-FFF2-40B4-BE49-F238E27FC236}">
                <a16:creationId xmlns:a16="http://schemas.microsoft.com/office/drawing/2014/main" id="{A03A3DB6-E08D-4040-9C39-B7E7D88C0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48B18-3E7D-455B-BBD7-1CCE519FC9B3}"/>
              </a:ext>
            </a:extLst>
          </p:cNvPr>
          <p:cNvSpPr>
            <a:spLocks noGrp="1"/>
          </p:cNvSpPr>
          <p:nvPr>
            <p:ph type="sldNum" sz="quarter" idx="12"/>
          </p:nvPr>
        </p:nvSpPr>
        <p:spPr/>
        <p:txBody>
          <a:bodyPr/>
          <a:lstStyle/>
          <a:p>
            <a:fld id="{58E22337-014D-417A-BC61-A24073A10484}" type="slidenum">
              <a:rPr lang="en-US" smtClean="0"/>
              <a:t>‹#›</a:t>
            </a:fld>
            <a:endParaRPr lang="en-US"/>
          </a:p>
        </p:txBody>
      </p:sp>
    </p:spTree>
    <p:extLst>
      <p:ext uri="{BB962C8B-B14F-4D97-AF65-F5344CB8AC3E}">
        <p14:creationId xmlns:p14="http://schemas.microsoft.com/office/powerpoint/2010/main" val="47803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C73A-3A83-4E7F-B087-7DB2AB56AF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F29C6E-CC5C-4E29-9EED-41EC50C8A7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13FC2-551E-47F1-9220-861FA4A74E07}"/>
              </a:ext>
            </a:extLst>
          </p:cNvPr>
          <p:cNvSpPr>
            <a:spLocks noGrp="1"/>
          </p:cNvSpPr>
          <p:nvPr>
            <p:ph type="dt" sz="half" idx="10"/>
          </p:nvPr>
        </p:nvSpPr>
        <p:spPr/>
        <p:txBody>
          <a:bodyPr/>
          <a:lstStyle/>
          <a:p>
            <a:fld id="{3266D555-9015-44F5-9692-76884E76E75B}" type="datetimeFigureOut">
              <a:rPr lang="en-US" smtClean="0"/>
              <a:t>4/6/21</a:t>
            </a:fld>
            <a:endParaRPr lang="en-US"/>
          </a:p>
        </p:txBody>
      </p:sp>
      <p:sp>
        <p:nvSpPr>
          <p:cNvPr id="5" name="Footer Placeholder 4">
            <a:extLst>
              <a:ext uri="{FF2B5EF4-FFF2-40B4-BE49-F238E27FC236}">
                <a16:creationId xmlns:a16="http://schemas.microsoft.com/office/drawing/2014/main" id="{8C822C76-F7F0-459A-8B85-8951CD0C6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3D20E-DA92-4851-ACA9-D40E97B46EAA}"/>
              </a:ext>
            </a:extLst>
          </p:cNvPr>
          <p:cNvSpPr>
            <a:spLocks noGrp="1"/>
          </p:cNvSpPr>
          <p:nvPr>
            <p:ph type="sldNum" sz="quarter" idx="12"/>
          </p:nvPr>
        </p:nvSpPr>
        <p:spPr/>
        <p:txBody>
          <a:bodyPr/>
          <a:lstStyle/>
          <a:p>
            <a:fld id="{58E22337-014D-417A-BC61-A24073A10484}" type="slidenum">
              <a:rPr lang="en-US" smtClean="0"/>
              <a:t>‹#›</a:t>
            </a:fld>
            <a:endParaRPr lang="en-US"/>
          </a:p>
        </p:txBody>
      </p:sp>
    </p:spTree>
    <p:extLst>
      <p:ext uri="{BB962C8B-B14F-4D97-AF65-F5344CB8AC3E}">
        <p14:creationId xmlns:p14="http://schemas.microsoft.com/office/powerpoint/2010/main" val="84059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7466-600B-48D2-9189-D5E873EE2D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B83784-04E8-43A6-94B5-2B1EE899F8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77E00C-0689-465C-8739-099E289FC62C}"/>
              </a:ext>
            </a:extLst>
          </p:cNvPr>
          <p:cNvSpPr>
            <a:spLocks noGrp="1"/>
          </p:cNvSpPr>
          <p:nvPr>
            <p:ph type="dt" sz="half" idx="10"/>
          </p:nvPr>
        </p:nvSpPr>
        <p:spPr/>
        <p:txBody>
          <a:bodyPr/>
          <a:lstStyle/>
          <a:p>
            <a:fld id="{3266D555-9015-44F5-9692-76884E76E75B}" type="datetimeFigureOut">
              <a:rPr lang="en-US" smtClean="0"/>
              <a:t>4/6/21</a:t>
            </a:fld>
            <a:endParaRPr lang="en-US"/>
          </a:p>
        </p:txBody>
      </p:sp>
      <p:sp>
        <p:nvSpPr>
          <p:cNvPr id="5" name="Footer Placeholder 4">
            <a:extLst>
              <a:ext uri="{FF2B5EF4-FFF2-40B4-BE49-F238E27FC236}">
                <a16:creationId xmlns:a16="http://schemas.microsoft.com/office/drawing/2014/main" id="{C0EDB2C4-A787-4F9C-B85D-F77428261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143A5-EA1B-4715-9485-C0AA281D1EBD}"/>
              </a:ext>
            </a:extLst>
          </p:cNvPr>
          <p:cNvSpPr>
            <a:spLocks noGrp="1"/>
          </p:cNvSpPr>
          <p:nvPr>
            <p:ph type="sldNum" sz="quarter" idx="12"/>
          </p:nvPr>
        </p:nvSpPr>
        <p:spPr/>
        <p:txBody>
          <a:bodyPr/>
          <a:lstStyle/>
          <a:p>
            <a:fld id="{58E22337-014D-417A-BC61-A24073A10484}" type="slidenum">
              <a:rPr lang="en-US" smtClean="0"/>
              <a:t>‹#›</a:t>
            </a:fld>
            <a:endParaRPr lang="en-US"/>
          </a:p>
        </p:txBody>
      </p:sp>
    </p:spTree>
    <p:extLst>
      <p:ext uri="{BB962C8B-B14F-4D97-AF65-F5344CB8AC3E}">
        <p14:creationId xmlns:p14="http://schemas.microsoft.com/office/powerpoint/2010/main" val="6071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5CC9A-0EF4-4E57-8C78-280D23B464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4C60AC-8F58-4FCC-9698-934AF57FA2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79D4A6-B0FF-4D7C-BD2D-50A379A1E9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9A91C7-54B3-4D32-A6F1-9A92C9EC4651}"/>
              </a:ext>
            </a:extLst>
          </p:cNvPr>
          <p:cNvSpPr>
            <a:spLocks noGrp="1"/>
          </p:cNvSpPr>
          <p:nvPr>
            <p:ph type="dt" sz="half" idx="10"/>
          </p:nvPr>
        </p:nvSpPr>
        <p:spPr/>
        <p:txBody>
          <a:bodyPr/>
          <a:lstStyle/>
          <a:p>
            <a:fld id="{3266D555-9015-44F5-9692-76884E76E75B}" type="datetimeFigureOut">
              <a:rPr lang="en-US" smtClean="0"/>
              <a:t>4/6/21</a:t>
            </a:fld>
            <a:endParaRPr lang="en-US"/>
          </a:p>
        </p:txBody>
      </p:sp>
      <p:sp>
        <p:nvSpPr>
          <p:cNvPr id="6" name="Footer Placeholder 5">
            <a:extLst>
              <a:ext uri="{FF2B5EF4-FFF2-40B4-BE49-F238E27FC236}">
                <a16:creationId xmlns:a16="http://schemas.microsoft.com/office/drawing/2014/main" id="{0504A4F0-39C0-4978-9C80-A0578707C9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7338BB-20C8-4A65-9378-7814006DDFF0}"/>
              </a:ext>
            </a:extLst>
          </p:cNvPr>
          <p:cNvSpPr>
            <a:spLocks noGrp="1"/>
          </p:cNvSpPr>
          <p:nvPr>
            <p:ph type="sldNum" sz="quarter" idx="12"/>
          </p:nvPr>
        </p:nvSpPr>
        <p:spPr/>
        <p:txBody>
          <a:bodyPr/>
          <a:lstStyle/>
          <a:p>
            <a:fld id="{58E22337-014D-417A-BC61-A24073A10484}" type="slidenum">
              <a:rPr lang="en-US" smtClean="0"/>
              <a:t>‹#›</a:t>
            </a:fld>
            <a:endParaRPr lang="en-US"/>
          </a:p>
        </p:txBody>
      </p:sp>
    </p:spTree>
    <p:extLst>
      <p:ext uri="{BB962C8B-B14F-4D97-AF65-F5344CB8AC3E}">
        <p14:creationId xmlns:p14="http://schemas.microsoft.com/office/powerpoint/2010/main" val="234309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681A-8108-484B-A403-3CD4983E4F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390F89-CECE-4D25-A0ED-2312788F2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3D96F0-59AD-492E-BCDF-4EADDB00D0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4F2F5-7032-4BA1-9D18-8912F7ADE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762C0-443C-4C28-8039-B884E40951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A9DF56-2F25-4516-8D20-2D3907A5C3AA}"/>
              </a:ext>
            </a:extLst>
          </p:cNvPr>
          <p:cNvSpPr>
            <a:spLocks noGrp="1"/>
          </p:cNvSpPr>
          <p:nvPr>
            <p:ph type="dt" sz="half" idx="10"/>
          </p:nvPr>
        </p:nvSpPr>
        <p:spPr/>
        <p:txBody>
          <a:bodyPr/>
          <a:lstStyle/>
          <a:p>
            <a:fld id="{3266D555-9015-44F5-9692-76884E76E75B}" type="datetimeFigureOut">
              <a:rPr lang="en-US" smtClean="0"/>
              <a:t>4/6/21</a:t>
            </a:fld>
            <a:endParaRPr lang="en-US"/>
          </a:p>
        </p:txBody>
      </p:sp>
      <p:sp>
        <p:nvSpPr>
          <p:cNvPr id="8" name="Footer Placeholder 7">
            <a:extLst>
              <a:ext uri="{FF2B5EF4-FFF2-40B4-BE49-F238E27FC236}">
                <a16:creationId xmlns:a16="http://schemas.microsoft.com/office/drawing/2014/main" id="{053F96A2-80AA-49C3-BB2C-057C547C8D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7C4A4-6640-42A7-B610-91E2563E43F6}"/>
              </a:ext>
            </a:extLst>
          </p:cNvPr>
          <p:cNvSpPr>
            <a:spLocks noGrp="1"/>
          </p:cNvSpPr>
          <p:nvPr>
            <p:ph type="sldNum" sz="quarter" idx="12"/>
          </p:nvPr>
        </p:nvSpPr>
        <p:spPr/>
        <p:txBody>
          <a:bodyPr/>
          <a:lstStyle/>
          <a:p>
            <a:fld id="{58E22337-014D-417A-BC61-A24073A10484}" type="slidenum">
              <a:rPr lang="en-US" smtClean="0"/>
              <a:t>‹#›</a:t>
            </a:fld>
            <a:endParaRPr lang="en-US"/>
          </a:p>
        </p:txBody>
      </p:sp>
    </p:spTree>
    <p:extLst>
      <p:ext uri="{BB962C8B-B14F-4D97-AF65-F5344CB8AC3E}">
        <p14:creationId xmlns:p14="http://schemas.microsoft.com/office/powerpoint/2010/main" val="206229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CE9A-63B8-4F5B-AE07-43F7346DDF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2D308E-7D2B-4463-9563-0ACD7ED556B0}"/>
              </a:ext>
            </a:extLst>
          </p:cNvPr>
          <p:cNvSpPr>
            <a:spLocks noGrp="1"/>
          </p:cNvSpPr>
          <p:nvPr>
            <p:ph type="dt" sz="half" idx="10"/>
          </p:nvPr>
        </p:nvSpPr>
        <p:spPr/>
        <p:txBody>
          <a:bodyPr/>
          <a:lstStyle/>
          <a:p>
            <a:fld id="{3266D555-9015-44F5-9692-76884E76E75B}" type="datetimeFigureOut">
              <a:rPr lang="en-US" smtClean="0"/>
              <a:t>4/6/21</a:t>
            </a:fld>
            <a:endParaRPr lang="en-US"/>
          </a:p>
        </p:txBody>
      </p:sp>
      <p:sp>
        <p:nvSpPr>
          <p:cNvPr id="4" name="Footer Placeholder 3">
            <a:extLst>
              <a:ext uri="{FF2B5EF4-FFF2-40B4-BE49-F238E27FC236}">
                <a16:creationId xmlns:a16="http://schemas.microsoft.com/office/drawing/2014/main" id="{E6AABD43-2E3B-41D7-9FEF-4B78D2380A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7B1841-1708-4851-A7C6-3EE849F52BC3}"/>
              </a:ext>
            </a:extLst>
          </p:cNvPr>
          <p:cNvSpPr>
            <a:spLocks noGrp="1"/>
          </p:cNvSpPr>
          <p:nvPr>
            <p:ph type="sldNum" sz="quarter" idx="12"/>
          </p:nvPr>
        </p:nvSpPr>
        <p:spPr/>
        <p:txBody>
          <a:bodyPr/>
          <a:lstStyle/>
          <a:p>
            <a:fld id="{58E22337-014D-417A-BC61-A24073A10484}" type="slidenum">
              <a:rPr lang="en-US" smtClean="0"/>
              <a:t>‹#›</a:t>
            </a:fld>
            <a:endParaRPr lang="en-US"/>
          </a:p>
        </p:txBody>
      </p:sp>
    </p:spTree>
    <p:extLst>
      <p:ext uri="{BB962C8B-B14F-4D97-AF65-F5344CB8AC3E}">
        <p14:creationId xmlns:p14="http://schemas.microsoft.com/office/powerpoint/2010/main" val="2239740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18A5F3-FDBE-4099-89E7-6616A589FA76}"/>
              </a:ext>
            </a:extLst>
          </p:cNvPr>
          <p:cNvSpPr>
            <a:spLocks noGrp="1"/>
          </p:cNvSpPr>
          <p:nvPr>
            <p:ph type="dt" sz="half" idx="10"/>
          </p:nvPr>
        </p:nvSpPr>
        <p:spPr/>
        <p:txBody>
          <a:bodyPr/>
          <a:lstStyle/>
          <a:p>
            <a:fld id="{3266D555-9015-44F5-9692-76884E76E75B}" type="datetimeFigureOut">
              <a:rPr lang="en-US" smtClean="0"/>
              <a:t>4/6/21</a:t>
            </a:fld>
            <a:endParaRPr lang="en-US"/>
          </a:p>
        </p:txBody>
      </p:sp>
      <p:sp>
        <p:nvSpPr>
          <p:cNvPr id="3" name="Footer Placeholder 2">
            <a:extLst>
              <a:ext uri="{FF2B5EF4-FFF2-40B4-BE49-F238E27FC236}">
                <a16:creationId xmlns:a16="http://schemas.microsoft.com/office/drawing/2014/main" id="{FA50CC87-1144-45AE-A22D-BC15F2D4BC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533BA-C197-4194-A9DD-AD0F89B3949A}"/>
              </a:ext>
            </a:extLst>
          </p:cNvPr>
          <p:cNvSpPr>
            <a:spLocks noGrp="1"/>
          </p:cNvSpPr>
          <p:nvPr>
            <p:ph type="sldNum" sz="quarter" idx="12"/>
          </p:nvPr>
        </p:nvSpPr>
        <p:spPr/>
        <p:txBody>
          <a:bodyPr/>
          <a:lstStyle/>
          <a:p>
            <a:fld id="{58E22337-014D-417A-BC61-A24073A10484}" type="slidenum">
              <a:rPr lang="en-US" smtClean="0"/>
              <a:t>‹#›</a:t>
            </a:fld>
            <a:endParaRPr lang="en-US"/>
          </a:p>
        </p:txBody>
      </p:sp>
    </p:spTree>
    <p:extLst>
      <p:ext uri="{BB962C8B-B14F-4D97-AF65-F5344CB8AC3E}">
        <p14:creationId xmlns:p14="http://schemas.microsoft.com/office/powerpoint/2010/main" val="417144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30FD5-55ED-4EDF-B0A0-1C1F209A0B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A4CE3D-203C-4CC6-9042-2A3E0C71A1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1652CE-FFFC-4992-BE98-A35DFFBC31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74C969-2683-4173-9417-E67F45A69BC7}"/>
              </a:ext>
            </a:extLst>
          </p:cNvPr>
          <p:cNvSpPr>
            <a:spLocks noGrp="1"/>
          </p:cNvSpPr>
          <p:nvPr>
            <p:ph type="dt" sz="half" idx="10"/>
          </p:nvPr>
        </p:nvSpPr>
        <p:spPr/>
        <p:txBody>
          <a:bodyPr/>
          <a:lstStyle/>
          <a:p>
            <a:fld id="{3266D555-9015-44F5-9692-76884E76E75B}" type="datetimeFigureOut">
              <a:rPr lang="en-US" smtClean="0"/>
              <a:t>4/6/21</a:t>
            </a:fld>
            <a:endParaRPr lang="en-US"/>
          </a:p>
        </p:txBody>
      </p:sp>
      <p:sp>
        <p:nvSpPr>
          <p:cNvPr id="6" name="Footer Placeholder 5">
            <a:extLst>
              <a:ext uri="{FF2B5EF4-FFF2-40B4-BE49-F238E27FC236}">
                <a16:creationId xmlns:a16="http://schemas.microsoft.com/office/drawing/2014/main" id="{FB46F3C2-9E1D-427D-9893-3CB7B76DD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81A0C-7CB8-474E-9F45-E802A5168693}"/>
              </a:ext>
            </a:extLst>
          </p:cNvPr>
          <p:cNvSpPr>
            <a:spLocks noGrp="1"/>
          </p:cNvSpPr>
          <p:nvPr>
            <p:ph type="sldNum" sz="quarter" idx="12"/>
          </p:nvPr>
        </p:nvSpPr>
        <p:spPr/>
        <p:txBody>
          <a:bodyPr/>
          <a:lstStyle/>
          <a:p>
            <a:fld id="{58E22337-014D-417A-BC61-A24073A10484}" type="slidenum">
              <a:rPr lang="en-US" smtClean="0"/>
              <a:t>‹#›</a:t>
            </a:fld>
            <a:endParaRPr lang="en-US"/>
          </a:p>
        </p:txBody>
      </p:sp>
    </p:spTree>
    <p:extLst>
      <p:ext uri="{BB962C8B-B14F-4D97-AF65-F5344CB8AC3E}">
        <p14:creationId xmlns:p14="http://schemas.microsoft.com/office/powerpoint/2010/main" val="2350289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7AB1-5270-41EE-BF36-6E5DA0EF2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7F8BC4-BABD-4FAE-B5CF-691D5C9EC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1D75A1-D58D-4CB6-A2E4-1BF6529BC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7BBB8E-5BAD-4ED7-8CA5-0FE895B4A124}"/>
              </a:ext>
            </a:extLst>
          </p:cNvPr>
          <p:cNvSpPr>
            <a:spLocks noGrp="1"/>
          </p:cNvSpPr>
          <p:nvPr>
            <p:ph type="dt" sz="half" idx="10"/>
          </p:nvPr>
        </p:nvSpPr>
        <p:spPr/>
        <p:txBody>
          <a:bodyPr/>
          <a:lstStyle/>
          <a:p>
            <a:fld id="{3266D555-9015-44F5-9692-76884E76E75B}" type="datetimeFigureOut">
              <a:rPr lang="en-US" smtClean="0"/>
              <a:t>4/6/21</a:t>
            </a:fld>
            <a:endParaRPr lang="en-US"/>
          </a:p>
        </p:txBody>
      </p:sp>
      <p:sp>
        <p:nvSpPr>
          <p:cNvPr id="6" name="Footer Placeholder 5">
            <a:extLst>
              <a:ext uri="{FF2B5EF4-FFF2-40B4-BE49-F238E27FC236}">
                <a16:creationId xmlns:a16="http://schemas.microsoft.com/office/drawing/2014/main" id="{0E11F8B9-C1F4-4646-96BB-E63F4F9B0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044E3C-F572-4D79-9ED3-AC18966F450E}"/>
              </a:ext>
            </a:extLst>
          </p:cNvPr>
          <p:cNvSpPr>
            <a:spLocks noGrp="1"/>
          </p:cNvSpPr>
          <p:nvPr>
            <p:ph type="sldNum" sz="quarter" idx="12"/>
          </p:nvPr>
        </p:nvSpPr>
        <p:spPr/>
        <p:txBody>
          <a:bodyPr/>
          <a:lstStyle/>
          <a:p>
            <a:fld id="{58E22337-014D-417A-BC61-A24073A10484}" type="slidenum">
              <a:rPr lang="en-US" smtClean="0"/>
              <a:t>‹#›</a:t>
            </a:fld>
            <a:endParaRPr lang="en-US"/>
          </a:p>
        </p:txBody>
      </p:sp>
    </p:spTree>
    <p:extLst>
      <p:ext uri="{BB962C8B-B14F-4D97-AF65-F5344CB8AC3E}">
        <p14:creationId xmlns:p14="http://schemas.microsoft.com/office/powerpoint/2010/main" val="187928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4C4F7C-2CDD-4901-814F-E171C004A2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A01B2-7410-4CCA-B90F-C8433E6F79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EB6C1-2CCC-45BF-B36F-1BC0F85F9F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6D555-9015-44F5-9692-76884E76E75B}" type="datetimeFigureOut">
              <a:rPr lang="en-US" smtClean="0"/>
              <a:t>4/6/21</a:t>
            </a:fld>
            <a:endParaRPr lang="en-US"/>
          </a:p>
        </p:txBody>
      </p:sp>
      <p:sp>
        <p:nvSpPr>
          <p:cNvPr id="5" name="Footer Placeholder 4">
            <a:extLst>
              <a:ext uri="{FF2B5EF4-FFF2-40B4-BE49-F238E27FC236}">
                <a16:creationId xmlns:a16="http://schemas.microsoft.com/office/drawing/2014/main" id="{D0D1BF7E-0ACF-4B5B-B676-31046FC8C2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977B96-2C74-47E4-AC5D-A2F8E049B7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22337-014D-417A-BC61-A24073A10484}" type="slidenum">
              <a:rPr lang="en-US" smtClean="0"/>
              <a:t>‹#›</a:t>
            </a:fld>
            <a:endParaRPr lang="en-US"/>
          </a:p>
        </p:txBody>
      </p:sp>
    </p:spTree>
    <p:extLst>
      <p:ext uri="{BB962C8B-B14F-4D97-AF65-F5344CB8AC3E}">
        <p14:creationId xmlns:p14="http://schemas.microsoft.com/office/powerpoint/2010/main" val="255954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1002/acr.2019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oundationtraining.com/"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mailto:pat@foundationtraining.com" TargetMode="External"/><Relationship Id="rId4" Type="http://schemas.openxmlformats.org/officeDocument/2006/relationships/hyperlink" Target="https://stream.foundationtraining.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10.1016/j.jbiomech.2007.03.00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A03313-B1C7-4BE6-9358-4F740900D7A2}"/>
              </a:ext>
            </a:extLst>
          </p:cNvPr>
          <p:cNvPicPr>
            <a:picLocks noChangeAspect="1"/>
          </p:cNvPicPr>
          <p:nvPr/>
        </p:nvPicPr>
        <p:blipFill>
          <a:blip r:embed="rId2"/>
          <a:stretch>
            <a:fillRect/>
          </a:stretch>
        </p:blipFill>
        <p:spPr>
          <a:xfrm>
            <a:off x="86061" y="96819"/>
            <a:ext cx="12005534" cy="6648226"/>
          </a:xfrm>
          <a:prstGeom prst="rect">
            <a:avLst/>
          </a:prstGeom>
        </p:spPr>
      </p:pic>
      <p:sp>
        <p:nvSpPr>
          <p:cNvPr id="3" name="Subtitle 2">
            <a:extLst>
              <a:ext uri="{FF2B5EF4-FFF2-40B4-BE49-F238E27FC236}">
                <a16:creationId xmlns:a16="http://schemas.microsoft.com/office/drawing/2014/main" id="{36752F2E-03E1-4C82-A70A-796DF840A586}"/>
              </a:ext>
            </a:extLst>
          </p:cNvPr>
          <p:cNvSpPr>
            <a:spLocks noGrp="1"/>
          </p:cNvSpPr>
          <p:nvPr>
            <p:ph type="subTitle" idx="1"/>
          </p:nvPr>
        </p:nvSpPr>
        <p:spPr>
          <a:xfrm>
            <a:off x="369115" y="3602038"/>
            <a:ext cx="11409027" cy="1655762"/>
          </a:xfrm>
        </p:spPr>
        <p:txBody>
          <a:bodyPr>
            <a:normAutofit/>
          </a:bodyPr>
          <a:lstStyle/>
          <a:p>
            <a:r>
              <a:rPr lang="en-US" i="0">
                <a:solidFill>
                  <a:schemeClr val="bg1"/>
                </a:solidFill>
                <a:effectLst/>
                <a:latin typeface="open sans"/>
              </a:rPr>
              <a:t>A wise man should consider that health is the greatest of human blessings and learn how by his own thought to derive benefit from his illnesses. </a:t>
            </a:r>
          </a:p>
          <a:p>
            <a:endParaRPr lang="en-US" sz="1600" i="0">
              <a:solidFill>
                <a:schemeClr val="bg1"/>
              </a:solidFill>
              <a:effectLst/>
              <a:latin typeface="open sans"/>
            </a:endParaRPr>
          </a:p>
          <a:p>
            <a:pPr algn="r"/>
            <a:r>
              <a:rPr lang="en-US" sz="1600" b="0" i="0">
                <a:solidFill>
                  <a:schemeClr val="bg1"/>
                </a:solidFill>
                <a:effectLst/>
                <a:latin typeface="open sans"/>
              </a:rPr>
              <a:t>— Hippocrates</a:t>
            </a:r>
            <a:endParaRPr lang="en-US" sz="1600" dirty="0">
              <a:solidFill>
                <a:schemeClr val="bg1"/>
              </a:solidFill>
            </a:endParaRPr>
          </a:p>
        </p:txBody>
      </p:sp>
    </p:spTree>
    <p:extLst>
      <p:ext uri="{BB962C8B-B14F-4D97-AF65-F5344CB8AC3E}">
        <p14:creationId xmlns:p14="http://schemas.microsoft.com/office/powerpoint/2010/main" val="3378412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69D01-87D9-497E-A482-C9AA10D61C8A}"/>
              </a:ext>
            </a:extLst>
          </p:cNvPr>
          <p:cNvSpPr>
            <a:spLocks noGrp="1"/>
          </p:cNvSpPr>
          <p:nvPr>
            <p:ph type="title"/>
          </p:nvPr>
        </p:nvSpPr>
        <p:spPr>
          <a:xfrm>
            <a:off x="838200" y="963877"/>
            <a:ext cx="3494362" cy="4930246"/>
          </a:xfrm>
        </p:spPr>
        <p:txBody>
          <a:bodyPr>
            <a:normAutofit/>
          </a:bodyPr>
          <a:lstStyle/>
          <a:p>
            <a:pPr algn="r"/>
            <a:r>
              <a:rPr lang="en-US"/>
              <a:t>It Just Gets Worse From There</a:t>
            </a: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8CCD364-0310-4C2F-89F4-FD016246736B}"/>
              </a:ext>
            </a:extLst>
          </p:cNvPr>
          <p:cNvSpPr>
            <a:spLocks noGrp="1"/>
          </p:cNvSpPr>
          <p:nvPr>
            <p:ph idx="1"/>
          </p:nvPr>
        </p:nvSpPr>
        <p:spPr>
          <a:xfrm>
            <a:off x="4976031" y="963877"/>
            <a:ext cx="6377769" cy="4930246"/>
          </a:xfrm>
        </p:spPr>
        <p:txBody>
          <a:bodyPr anchor="ctr">
            <a:normAutofit/>
          </a:bodyPr>
          <a:lstStyle/>
          <a:p>
            <a:r>
              <a:rPr lang="en-US" sz="1700" b="0" i="1">
                <a:effectLst/>
                <a:latin typeface="Open Sans"/>
              </a:rPr>
              <a:t>Hinman, R.S., Hunt, M.A., Creaby, M.W., Wrigley, T.V., McManus, F.J. and Bennell, K.L. (2010), Hip muscle weakness in individuals with medial knee osteoarthritis. Arthritis Care Res, 62: 1190-1193. </a:t>
            </a:r>
            <a:r>
              <a:rPr lang="en-US" sz="1700" b="0" i="1" u="none" strike="noStrike">
                <a:effectLst/>
                <a:latin typeface="Open Sans"/>
                <a:hlinkClick r:id="rId2"/>
              </a:rPr>
              <a:t>https://doi.org/10.1002/acr.20199</a:t>
            </a:r>
            <a:endParaRPr lang="en-US" sz="1700" b="0" i="1" u="none" strike="noStrike">
              <a:effectLst/>
              <a:latin typeface="Open Sans"/>
            </a:endParaRPr>
          </a:p>
          <a:p>
            <a:endParaRPr lang="en-US" sz="1700" b="0" i="1" u="none" strike="noStrike">
              <a:effectLst/>
              <a:latin typeface="Open Sans"/>
            </a:endParaRPr>
          </a:p>
          <a:p>
            <a:pPr lvl="1"/>
            <a:r>
              <a:rPr lang="en-US" sz="1700"/>
              <a:t>In people with knee OA, significant strength deficits were evident for all hip muscle groups evaluated (hip abductors, adductors, flexors, extensors, internal and external rotators) (P &lt; 0.05). Compared with controls, strength deficits ranged from 16% (hip extensors) to 27% (hip external rotators) after accounting for differences in sex and age between groups.</a:t>
            </a:r>
          </a:p>
          <a:p>
            <a:pPr lvl="1"/>
            <a:endParaRPr lang="en-US" sz="1700"/>
          </a:p>
          <a:p>
            <a:pPr lvl="1"/>
            <a:r>
              <a:rPr lang="en-US" sz="1700"/>
              <a:t>People with knee OA demonstrate significant weakness of the hip musculature compared with asymptomatic controls. It is not clear if hip muscle weakness precedes the onset of knee OA or occurs as a consequence of disease. Findings from this study support the inclusion of hip strengthening exercises in rehabilitation programs.</a:t>
            </a:r>
          </a:p>
        </p:txBody>
      </p:sp>
    </p:spTree>
    <p:extLst>
      <p:ext uri="{BB962C8B-B14F-4D97-AF65-F5344CB8AC3E}">
        <p14:creationId xmlns:p14="http://schemas.microsoft.com/office/powerpoint/2010/main" val="104697321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1A5EAF3-EDA3-4C16-A052-3FF0A9940A93}"/>
              </a:ext>
            </a:extLst>
          </p:cNvPr>
          <p:cNvPicPr>
            <a:picLocks noGrp="1" noChangeAspect="1"/>
          </p:cNvPicPr>
          <p:nvPr>
            <p:ph idx="1"/>
          </p:nvPr>
        </p:nvPicPr>
        <p:blipFill>
          <a:blip r:embed="rId2"/>
          <a:stretch>
            <a:fillRect/>
          </a:stretch>
        </p:blipFill>
        <p:spPr>
          <a:xfrm>
            <a:off x="398032" y="55146"/>
            <a:ext cx="11424621" cy="6747707"/>
          </a:xfrm>
          <a:prstGeom prst="rect">
            <a:avLst/>
          </a:prstGeom>
        </p:spPr>
      </p:pic>
    </p:spTree>
    <p:extLst>
      <p:ext uri="{BB962C8B-B14F-4D97-AF65-F5344CB8AC3E}">
        <p14:creationId xmlns:p14="http://schemas.microsoft.com/office/powerpoint/2010/main" val="170952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D28F06D4-9224-41C9-904A-4CC13A7D2344}"/>
              </a:ext>
            </a:extLst>
          </p:cNvPr>
          <p:cNvPicPr>
            <a:picLocks noGrp="1" noChangeAspect="1"/>
          </p:cNvPicPr>
          <p:nvPr>
            <p:ph idx="1"/>
          </p:nvPr>
        </p:nvPicPr>
        <p:blipFill rotWithShape="1">
          <a:blip r:embed="rId2"/>
          <a:srcRect t="26092" b="17668"/>
          <a:stretch/>
        </p:blipFill>
        <p:spPr>
          <a:xfrm>
            <a:off x="20" y="1282"/>
            <a:ext cx="12191980" cy="6856718"/>
          </a:xfrm>
          <a:prstGeom prst="rect">
            <a:avLst/>
          </a:prstGeom>
        </p:spPr>
      </p:pic>
    </p:spTree>
    <p:extLst>
      <p:ext uri="{BB962C8B-B14F-4D97-AF65-F5344CB8AC3E}">
        <p14:creationId xmlns:p14="http://schemas.microsoft.com/office/powerpoint/2010/main" val="237971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doing a handstand on a ledge with a city in the background&#10;&#10;Description automatically generated with low confidence">
            <a:extLst>
              <a:ext uri="{FF2B5EF4-FFF2-40B4-BE49-F238E27FC236}">
                <a16:creationId xmlns:a16="http://schemas.microsoft.com/office/drawing/2014/main" id="{FB0D7C08-1C8A-4BC4-8FD4-B1C16D90E1D8}"/>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836" r="5941" b="-1"/>
          <a:stretch/>
        </p:blipFill>
        <p:spPr>
          <a:xfrm>
            <a:off x="20" y="1"/>
            <a:ext cx="12191980" cy="6857999"/>
          </a:xfrm>
          <a:prstGeom prst="rect">
            <a:avLst/>
          </a:prstGeom>
        </p:spPr>
      </p:pic>
      <p:sp>
        <p:nvSpPr>
          <p:cNvPr id="2" name="Title 1">
            <a:extLst>
              <a:ext uri="{FF2B5EF4-FFF2-40B4-BE49-F238E27FC236}">
                <a16:creationId xmlns:a16="http://schemas.microsoft.com/office/drawing/2014/main" id="{527FC92A-EB39-4831-B6D7-449411EDBD37}"/>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Anchoring</a:t>
            </a: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C1DA7D-2A48-4902-B334-C12259A66376}"/>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A sustained bilateral contraction among the muscles which connect the bottom of the pelvis to the femur and tibia. </a:t>
            </a:r>
          </a:p>
          <a:p>
            <a:r>
              <a:rPr lang="en-US" sz="2000">
                <a:solidFill>
                  <a:srgbClr val="FFFFFF"/>
                </a:solidFill>
              </a:rPr>
              <a:t>Adductors, Tensor Fascia Lata, Iliacus, Sartorius and Hamstrings</a:t>
            </a:r>
          </a:p>
        </p:txBody>
      </p:sp>
    </p:spTree>
    <p:extLst>
      <p:ext uri="{BB962C8B-B14F-4D97-AF65-F5344CB8AC3E}">
        <p14:creationId xmlns:p14="http://schemas.microsoft.com/office/powerpoint/2010/main" val="120536502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on a beach&#10;&#10;Description automatically generated with low confidence">
            <a:extLst>
              <a:ext uri="{FF2B5EF4-FFF2-40B4-BE49-F238E27FC236}">
                <a16:creationId xmlns:a16="http://schemas.microsoft.com/office/drawing/2014/main" id="{5B1D076C-1228-419B-A4BC-4EF67B149F6B}"/>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0747" r="7920" b="1"/>
          <a:stretch/>
        </p:blipFill>
        <p:spPr>
          <a:xfrm>
            <a:off x="20" y="1"/>
            <a:ext cx="12191980" cy="6857999"/>
          </a:xfrm>
          <a:prstGeom prst="rect">
            <a:avLst/>
          </a:prstGeom>
        </p:spPr>
      </p:pic>
      <p:sp>
        <p:nvSpPr>
          <p:cNvPr id="2" name="Title 1">
            <a:extLst>
              <a:ext uri="{FF2B5EF4-FFF2-40B4-BE49-F238E27FC236}">
                <a16:creationId xmlns:a16="http://schemas.microsoft.com/office/drawing/2014/main" id="{4FB70151-5950-4956-B1E0-FD6BA811FF54}"/>
              </a:ext>
            </a:extLst>
          </p:cNvPr>
          <p:cNvSpPr>
            <a:spLocks noGrp="1"/>
          </p:cNvSpPr>
          <p:nvPr>
            <p:ph type="title"/>
          </p:nvPr>
        </p:nvSpPr>
        <p:spPr>
          <a:xfrm>
            <a:off x="838201" y="1065862"/>
            <a:ext cx="3313164" cy="4726276"/>
          </a:xfrm>
        </p:spPr>
        <p:txBody>
          <a:bodyPr>
            <a:normAutofit/>
          </a:bodyPr>
          <a:lstStyle/>
          <a:p>
            <a:pPr algn="r"/>
            <a:r>
              <a:rPr lang="en-US" sz="3700">
                <a:solidFill>
                  <a:srgbClr val="FFFFFF"/>
                </a:solidFill>
              </a:rPr>
              <a:t>Decompression</a:t>
            </a: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C8704A-22B0-40E4-B86B-A08FC9D0C60B}"/>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The action of creating downward spinal traction by anchoring the pelvis, counter tensioned by upward spinal traction from muscular deep breathing. </a:t>
            </a:r>
          </a:p>
          <a:p>
            <a:endParaRPr lang="en-US" sz="2000">
              <a:solidFill>
                <a:srgbClr val="FFFFFF"/>
              </a:solidFill>
            </a:endParaRPr>
          </a:p>
          <a:p>
            <a:r>
              <a:rPr lang="en-US" sz="2000">
                <a:solidFill>
                  <a:srgbClr val="FFFFFF"/>
                </a:solidFill>
              </a:rPr>
              <a:t>The result is a subtle lengthening of the deepest para-spinal muscles leading to a decrease in the force placed on individual segments of the spine. </a:t>
            </a:r>
          </a:p>
        </p:txBody>
      </p:sp>
    </p:spTree>
    <p:extLst>
      <p:ext uri="{BB962C8B-B14F-4D97-AF65-F5344CB8AC3E}">
        <p14:creationId xmlns:p14="http://schemas.microsoft.com/office/powerpoint/2010/main" val="378873610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sky, sunset, silhouette&#10;&#10;Description automatically generated">
            <a:extLst>
              <a:ext uri="{FF2B5EF4-FFF2-40B4-BE49-F238E27FC236}">
                <a16:creationId xmlns:a16="http://schemas.microsoft.com/office/drawing/2014/main" id="{2A72C54F-B8B2-48D3-A259-EEB8D2262D1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6926" b="26399"/>
          <a:stretch/>
        </p:blipFill>
        <p:spPr>
          <a:xfrm>
            <a:off x="20" y="1"/>
            <a:ext cx="12191980" cy="6857999"/>
          </a:xfrm>
          <a:prstGeom prst="rect">
            <a:avLst/>
          </a:prstGeom>
        </p:spPr>
      </p:pic>
      <p:sp>
        <p:nvSpPr>
          <p:cNvPr id="2" name="Title 1">
            <a:extLst>
              <a:ext uri="{FF2B5EF4-FFF2-40B4-BE49-F238E27FC236}">
                <a16:creationId xmlns:a16="http://schemas.microsoft.com/office/drawing/2014/main" id="{1F861174-31A0-43AB-83DE-BD2C88CB9D5E}"/>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Hinging</a:t>
            </a:r>
          </a:p>
        </p:txBody>
      </p:sp>
      <p:cxnSp>
        <p:nvCxnSpPr>
          <p:cNvPr id="24"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B0F156E-EAB5-4E75-BDB0-58B6D582041E}"/>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Utilizing the hip joint, the most dynamic joint in the body, for its purpose. </a:t>
            </a:r>
          </a:p>
          <a:p>
            <a:r>
              <a:rPr lang="en-US" sz="2000">
                <a:solidFill>
                  <a:srgbClr val="FFFFFF"/>
                </a:solidFill>
              </a:rPr>
              <a:t>Hinging properly allows your body to remain braced and anchored during nearly any pulling, reaching, lifting or folding movement. </a:t>
            </a:r>
          </a:p>
          <a:p>
            <a:r>
              <a:rPr lang="en-US" sz="2000">
                <a:solidFill>
                  <a:srgbClr val="FFFFFF"/>
                </a:solidFill>
              </a:rPr>
              <a:t>The posterior chain must be held within its effective length to allow this integrated movement.</a:t>
            </a:r>
          </a:p>
        </p:txBody>
      </p:sp>
    </p:spTree>
    <p:extLst>
      <p:ext uri="{BB962C8B-B14F-4D97-AF65-F5344CB8AC3E}">
        <p14:creationId xmlns:p14="http://schemas.microsoft.com/office/powerpoint/2010/main" val="339701031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3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doing a handstand on a beach&#10;&#10;Description automatically generated with medium confidence">
            <a:extLst>
              <a:ext uri="{FF2B5EF4-FFF2-40B4-BE49-F238E27FC236}">
                <a16:creationId xmlns:a16="http://schemas.microsoft.com/office/drawing/2014/main" id="{2E0D7A04-2962-4CD1-A9E1-5AEDBED8A00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26016" b="15844"/>
          <a:stretch/>
        </p:blipFill>
        <p:spPr>
          <a:xfrm>
            <a:off x="20" y="1"/>
            <a:ext cx="12191980" cy="6857999"/>
          </a:xfrm>
          <a:prstGeom prst="rect">
            <a:avLst/>
          </a:prstGeom>
        </p:spPr>
      </p:pic>
      <p:sp>
        <p:nvSpPr>
          <p:cNvPr id="2" name="Title 1">
            <a:extLst>
              <a:ext uri="{FF2B5EF4-FFF2-40B4-BE49-F238E27FC236}">
                <a16:creationId xmlns:a16="http://schemas.microsoft.com/office/drawing/2014/main" id="{8C28AC67-D6D0-488A-ADB7-81E24EE9CCED}"/>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Bringing it Together</a:t>
            </a:r>
          </a:p>
        </p:txBody>
      </p:sp>
      <p:cxnSp>
        <p:nvCxnSpPr>
          <p:cNvPr id="29" name="Straight Connector 3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208926-45C9-4414-AB21-87DF6998E33D}"/>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Good vs. Balanced posture</a:t>
            </a:r>
          </a:p>
          <a:p>
            <a:r>
              <a:rPr lang="en-US" sz="2000">
                <a:solidFill>
                  <a:srgbClr val="FFFFFF"/>
                </a:solidFill>
              </a:rPr>
              <a:t>Posterior Chain</a:t>
            </a:r>
          </a:p>
          <a:p>
            <a:r>
              <a:rPr lang="en-US" sz="2000">
                <a:solidFill>
                  <a:srgbClr val="FFFFFF"/>
                </a:solidFill>
              </a:rPr>
              <a:t>Never lock joints</a:t>
            </a:r>
          </a:p>
          <a:p>
            <a:r>
              <a:rPr lang="en-US" sz="2000">
                <a:solidFill>
                  <a:srgbClr val="FFFFFF"/>
                </a:solidFill>
              </a:rPr>
              <a:t>It’s not about how far you move, it’s about creating tension</a:t>
            </a:r>
          </a:p>
        </p:txBody>
      </p:sp>
    </p:spTree>
    <p:extLst>
      <p:ext uri="{BB962C8B-B14F-4D97-AF65-F5344CB8AC3E}">
        <p14:creationId xmlns:p14="http://schemas.microsoft.com/office/powerpoint/2010/main" val="106924298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tanding on a rock&#10;&#10;Description automatically generated with low confidence">
            <a:extLst>
              <a:ext uri="{FF2B5EF4-FFF2-40B4-BE49-F238E27FC236}">
                <a16:creationId xmlns:a16="http://schemas.microsoft.com/office/drawing/2014/main" id="{492C9557-DA08-4FC4-AF19-A31D6BE66BB7}"/>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1A9FCB8B-E05D-4D50-B159-0DFA0D8A462F}"/>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Let’s Move</a:t>
            </a:r>
          </a:p>
        </p:txBody>
      </p:sp>
      <p:cxnSp>
        <p:nvCxnSpPr>
          <p:cNvPr id="24" name="Straight Connector 2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5C3977-3B28-4926-905B-D6DD05036182}"/>
              </a:ext>
            </a:extLst>
          </p:cNvPr>
          <p:cNvSpPr>
            <a:spLocks noGrp="1"/>
          </p:cNvSpPr>
          <p:nvPr>
            <p:ph idx="1"/>
          </p:nvPr>
        </p:nvSpPr>
        <p:spPr>
          <a:xfrm>
            <a:off x="5155379" y="1065862"/>
            <a:ext cx="5744685" cy="4726276"/>
          </a:xfrm>
        </p:spPr>
        <p:txBody>
          <a:bodyPr anchor="ctr">
            <a:normAutofit/>
          </a:bodyPr>
          <a:lstStyle/>
          <a:p>
            <a:r>
              <a:rPr lang="en-US" sz="2000" dirty="0">
                <a:solidFill>
                  <a:srgbClr val="FFFFFF"/>
                </a:solidFill>
              </a:rPr>
              <a:t>Standing Decompression </a:t>
            </a:r>
          </a:p>
          <a:p>
            <a:pPr lvl="1"/>
            <a:r>
              <a:rPr lang="en-US" sz="2000" dirty="0">
                <a:solidFill>
                  <a:srgbClr val="FFFFFF"/>
                </a:solidFill>
              </a:rPr>
              <a:t>Decompression Breathing</a:t>
            </a:r>
          </a:p>
          <a:p>
            <a:pPr lvl="1"/>
            <a:r>
              <a:rPr lang="en-US" sz="2000" dirty="0">
                <a:solidFill>
                  <a:srgbClr val="FFFFFF"/>
                </a:solidFill>
              </a:rPr>
              <a:t>Anchoring</a:t>
            </a:r>
          </a:p>
          <a:p>
            <a:r>
              <a:rPr lang="en-US" sz="2000" dirty="0">
                <a:solidFill>
                  <a:srgbClr val="FFFFFF"/>
                </a:solidFill>
              </a:rPr>
              <a:t>Founder</a:t>
            </a:r>
          </a:p>
          <a:p>
            <a:pPr lvl="1"/>
            <a:r>
              <a:rPr lang="en-US" sz="2000" dirty="0">
                <a:solidFill>
                  <a:srgbClr val="FFFFFF"/>
                </a:solidFill>
              </a:rPr>
              <a:t>Hinging</a:t>
            </a:r>
          </a:p>
          <a:p>
            <a:r>
              <a:rPr lang="en-US" sz="2000" dirty="0">
                <a:solidFill>
                  <a:srgbClr val="FFFFFF"/>
                </a:solidFill>
              </a:rPr>
              <a:t>Supine Decompression</a:t>
            </a:r>
          </a:p>
        </p:txBody>
      </p:sp>
    </p:spTree>
    <p:extLst>
      <p:ext uri="{BB962C8B-B14F-4D97-AF65-F5344CB8AC3E}">
        <p14:creationId xmlns:p14="http://schemas.microsoft.com/office/powerpoint/2010/main" val="39910469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393059D-972D-425F-993A-33079B66C223}"/>
              </a:ext>
            </a:extLst>
          </p:cNvPr>
          <p:cNvPicPr>
            <a:picLocks noChangeAspect="1"/>
          </p:cNvPicPr>
          <p:nvPr/>
        </p:nvPicPr>
        <p:blipFill rotWithShape="1">
          <a:blip r:embed="rId2">
            <a:alphaModFix amt="35000"/>
          </a:blip>
          <a:srcRect l="10453" r="8658" b="-1"/>
          <a:stretch/>
        </p:blipFill>
        <p:spPr>
          <a:xfrm>
            <a:off x="20" y="1"/>
            <a:ext cx="12191980" cy="6857999"/>
          </a:xfrm>
          <a:prstGeom prst="rect">
            <a:avLst/>
          </a:prstGeom>
        </p:spPr>
      </p:pic>
      <p:sp>
        <p:nvSpPr>
          <p:cNvPr id="2" name="Title 1">
            <a:extLst>
              <a:ext uri="{FF2B5EF4-FFF2-40B4-BE49-F238E27FC236}">
                <a16:creationId xmlns:a16="http://schemas.microsoft.com/office/drawing/2014/main" id="{59D74E98-8FF7-4A49-8DBC-408EA63F6166}"/>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Want More?</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AD6A66F-A1DA-44C4-810D-BC09B72428D6}"/>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hlinkClick r:id="rId3"/>
              </a:rPr>
              <a:t>https://www.foundationtraining.com/</a:t>
            </a:r>
            <a:endParaRPr lang="en-US" sz="2000">
              <a:solidFill>
                <a:srgbClr val="FFFFFF"/>
              </a:solidFill>
            </a:endParaRPr>
          </a:p>
          <a:p>
            <a:r>
              <a:rPr lang="en-US" sz="2000">
                <a:solidFill>
                  <a:srgbClr val="FFFFFF"/>
                </a:solidFill>
                <a:hlinkClick r:id="rId4"/>
              </a:rPr>
              <a:t>https://stream.foundationtraining.com/</a:t>
            </a:r>
            <a:endParaRPr lang="en-US" sz="2000">
              <a:solidFill>
                <a:srgbClr val="FFFFFF"/>
              </a:solidFill>
            </a:endParaRPr>
          </a:p>
          <a:p>
            <a:r>
              <a:rPr lang="en-US" sz="2000">
                <a:solidFill>
                  <a:srgbClr val="FFFFFF"/>
                </a:solidFill>
                <a:hlinkClick r:id="rId5"/>
              </a:rPr>
              <a:t>pat@foundationtraining.com</a:t>
            </a:r>
            <a:endParaRPr lang="en-US" sz="2000">
              <a:solidFill>
                <a:srgbClr val="FFFFFF"/>
              </a:solidFill>
            </a:endParaRPr>
          </a:p>
          <a:p>
            <a:endParaRPr lang="en-US" sz="2000">
              <a:solidFill>
                <a:srgbClr val="FFFFFF"/>
              </a:solidFill>
            </a:endParaRPr>
          </a:p>
        </p:txBody>
      </p:sp>
    </p:spTree>
    <p:extLst>
      <p:ext uri="{BB962C8B-B14F-4D97-AF65-F5344CB8AC3E}">
        <p14:creationId xmlns:p14="http://schemas.microsoft.com/office/powerpoint/2010/main" val="49340121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D4FC76F-1780-4B9B-86D3-93FE95B452A5}"/>
              </a:ext>
            </a:extLst>
          </p:cNvPr>
          <p:cNvPicPr>
            <a:picLocks noGrp="1" noChangeAspect="1"/>
          </p:cNvPicPr>
          <p:nvPr>
            <p:ph idx="1"/>
          </p:nvPr>
        </p:nvPicPr>
        <p:blipFill>
          <a:blip r:embed="rId2"/>
          <a:stretch>
            <a:fillRect/>
          </a:stretch>
        </p:blipFill>
        <p:spPr>
          <a:xfrm>
            <a:off x="2248678" y="153972"/>
            <a:ext cx="6634065" cy="6634065"/>
          </a:xfrm>
          <a:prstGeom prst="rect">
            <a:avLst/>
          </a:prstGeom>
        </p:spPr>
      </p:pic>
    </p:spTree>
    <p:extLst>
      <p:ext uri="{BB962C8B-B14F-4D97-AF65-F5344CB8AC3E}">
        <p14:creationId xmlns:p14="http://schemas.microsoft.com/office/powerpoint/2010/main" val="285927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605EBC-8B5E-4B41-AAF4-2395DB9F6966}"/>
              </a:ext>
            </a:extLst>
          </p:cNvPr>
          <p:cNvSpPr>
            <a:spLocks noGrp="1"/>
          </p:cNvSpPr>
          <p:nvPr>
            <p:ph type="title"/>
          </p:nvPr>
        </p:nvSpPr>
        <p:spPr>
          <a:xfrm>
            <a:off x="1248747" y="5514181"/>
            <a:ext cx="10515600" cy="1325563"/>
          </a:xfrm>
        </p:spPr>
        <p:txBody>
          <a:bodyPr>
            <a:normAutofit/>
          </a:bodyPr>
          <a:lstStyle/>
          <a:p>
            <a:pPr algn="ctr"/>
            <a:r>
              <a:rPr lang="en-US" sz="2400" dirty="0">
                <a:solidFill>
                  <a:schemeClr val="bg2">
                    <a:lumMod val="50000"/>
                  </a:schemeClr>
                </a:solidFill>
                <a:latin typeface="Abadi" panose="020B0604020202020204" pitchFamily="34" charset="0"/>
              </a:rPr>
              <a:t>Pat  Helma, DC, DACBSP</a:t>
            </a:r>
            <a:br>
              <a:rPr lang="en-US" sz="2400" dirty="0">
                <a:solidFill>
                  <a:schemeClr val="bg2">
                    <a:lumMod val="50000"/>
                  </a:schemeClr>
                </a:solidFill>
                <a:latin typeface="Abadi" panose="020B0604020202020204" pitchFamily="34" charset="0"/>
              </a:rPr>
            </a:br>
            <a:r>
              <a:rPr lang="en-US" sz="2400" dirty="0">
                <a:solidFill>
                  <a:schemeClr val="bg2">
                    <a:lumMod val="50000"/>
                  </a:schemeClr>
                </a:solidFill>
                <a:latin typeface="Abadi" panose="020B0604020202020204" pitchFamily="34" charset="0"/>
              </a:rPr>
              <a:t>© 2021 All rights reserved</a:t>
            </a:r>
          </a:p>
        </p:txBody>
      </p:sp>
      <p:pic>
        <p:nvPicPr>
          <p:cNvPr id="4" name="Content Placeholder 3">
            <a:extLst>
              <a:ext uri="{FF2B5EF4-FFF2-40B4-BE49-F238E27FC236}">
                <a16:creationId xmlns:a16="http://schemas.microsoft.com/office/drawing/2014/main" id="{FA48CE4D-C161-4B27-AEAE-852488B151A2}"/>
              </a:ext>
            </a:extLst>
          </p:cNvPr>
          <p:cNvPicPr>
            <a:picLocks noGrp="1" noChangeAspect="1"/>
          </p:cNvPicPr>
          <p:nvPr>
            <p:ph idx="1"/>
          </p:nvPr>
        </p:nvPicPr>
        <p:blipFill>
          <a:blip r:embed="rId2"/>
          <a:stretch>
            <a:fillRect/>
          </a:stretch>
        </p:blipFill>
        <p:spPr>
          <a:xfrm>
            <a:off x="970882" y="149951"/>
            <a:ext cx="10250235" cy="5103184"/>
          </a:xfrm>
          <a:prstGeom prst="rect">
            <a:avLst/>
          </a:prstGeom>
        </p:spPr>
      </p:pic>
    </p:spTree>
    <p:extLst>
      <p:ext uri="{BB962C8B-B14F-4D97-AF65-F5344CB8AC3E}">
        <p14:creationId xmlns:p14="http://schemas.microsoft.com/office/powerpoint/2010/main" val="282940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8E53573-A5B8-43CC-90ED-A016F21BAFA6}"/>
              </a:ext>
            </a:extLst>
          </p:cNvPr>
          <p:cNvPicPr>
            <a:picLocks noChangeAspect="1"/>
          </p:cNvPicPr>
          <p:nvPr/>
        </p:nvPicPr>
        <p:blipFill rotWithShape="1">
          <a:blip r:embed="rId2"/>
          <a:srcRect l="23289" t="9091"/>
          <a:stretch/>
        </p:blipFill>
        <p:spPr>
          <a:xfrm>
            <a:off x="3522468" y="10"/>
            <a:ext cx="8669532" cy="6857990"/>
          </a:xfrm>
          <a:prstGeom prst="rect">
            <a:avLst/>
          </a:prstGeom>
        </p:spPr>
      </p:pic>
      <p:sp>
        <p:nvSpPr>
          <p:cNvPr id="16" name="Rectangle 15">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1B78CF-C5E6-4E41-AC40-BBE93D09A8B5}"/>
              </a:ext>
            </a:extLst>
          </p:cNvPr>
          <p:cNvSpPr>
            <a:spLocks noGrp="1"/>
          </p:cNvSpPr>
          <p:nvPr>
            <p:ph type="title"/>
          </p:nvPr>
        </p:nvSpPr>
        <p:spPr>
          <a:xfrm>
            <a:off x="371094" y="1161288"/>
            <a:ext cx="3438144" cy="1124712"/>
          </a:xfrm>
        </p:spPr>
        <p:txBody>
          <a:bodyPr anchor="b">
            <a:normAutofit/>
          </a:bodyPr>
          <a:lstStyle/>
          <a:p>
            <a:r>
              <a:rPr lang="en-US" sz="2800"/>
              <a:t>Disclaimer</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44FA371-BE1F-44F8-86F2-550FEA9DC14E}"/>
              </a:ext>
            </a:extLst>
          </p:cNvPr>
          <p:cNvSpPr>
            <a:spLocks noGrp="1"/>
          </p:cNvSpPr>
          <p:nvPr>
            <p:ph idx="1"/>
          </p:nvPr>
        </p:nvSpPr>
        <p:spPr>
          <a:xfrm>
            <a:off x="371094" y="2718054"/>
            <a:ext cx="3438906" cy="3207258"/>
          </a:xfrm>
        </p:spPr>
        <p:txBody>
          <a:bodyPr anchor="t">
            <a:normAutofit/>
          </a:bodyPr>
          <a:lstStyle/>
          <a:p>
            <a:pPr marL="0" indent="0">
              <a:buNone/>
            </a:pPr>
            <a:endParaRPr lang="en-US" sz="1600" dirty="0"/>
          </a:p>
          <a:p>
            <a:pPr marL="0" indent="0">
              <a:buNone/>
            </a:pPr>
            <a:r>
              <a:rPr lang="en-US" sz="1600" dirty="0"/>
              <a:t>The opinions, viewpoints and recommendations contained in this presentation represent those of the author(s) alone and do not represent the opinions, viewpoints or recommendations of any organization in which the author(s) may be affiliated, including, without limitation, the ACBSP, DConline, Foundation Training, RallySport Boulder and </a:t>
            </a:r>
            <a:r>
              <a:rPr lang="en-US" sz="1600" dirty="0" err="1"/>
              <a:t>ECFit</a:t>
            </a:r>
            <a:r>
              <a:rPr lang="en-US" sz="1600" dirty="0"/>
              <a:t> Strength.</a:t>
            </a:r>
          </a:p>
          <a:p>
            <a:endParaRPr lang="en-US" sz="1600" dirty="0"/>
          </a:p>
        </p:txBody>
      </p:sp>
    </p:spTree>
    <p:extLst>
      <p:ext uri="{BB962C8B-B14F-4D97-AF65-F5344CB8AC3E}">
        <p14:creationId xmlns:p14="http://schemas.microsoft.com/office/powerpoint/2010/main" val="416677606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E5E4B43-170F-43A1-B128-A39FF6A607BB}"/>
              </a:ext>
            </a:extLst>
          </p:cNvPr>
          <p:cNvPicPr>
            <a:picLocks noChangeAspect="1"/>
          </p:cNvPicPr>
          <p:nvPr/>
        </p:nvPicPr>
        <p:blipFill rotWithShape="1">
          <a:blip r:embed="rId2">
            <a:alphaModFix amt="35000"/>
          </a:blip>
          <a:srcRect t="5266" r="-1" b="56765"/>
          <a:stretch/>
        </p:blipFill>
        <p:spPr>
          <a:xfrm>
            <a:off x="20" y="0"/>
            <a:ext cx="12191980" cy="6857999"/>
          </a:xfrm>
          <a:prstGeom prst="rect">
            <a:avLst/>
          </a:prstGeom>
        </p:spPr>
      </p:pic>
      <p:sp>
        <p:nvSpPr>
          <p:cNvPr id="2" name="Title 1">
            <a:extLst>
              <a:ext uri="{FF2B5EF4-FFF2-40B4-BE49-F238E27FC236}">
                <a16:creationId xmlns:a16="http://schemas.microsoft.com/office/drawing/2014/main" id="{AE6214A5-1DB2-4136-8AFA-255573ED52BF}"/>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Tensegrity</a:t>
            </a:r>
          </a:p>
        </p:txBody>
      </p:sp>
      <p:cxnSp>
        <p:nvCxnSpPr>
          <p:cNvPr id="47" name="Straight Connector 4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10BA87D-0AFC-45B8-8192-7E140A83DB6F}"/>
              </a:ext>
            </a:extLst>
          </p:cNvPr>
          <p:cNvSpPr>
            <a:spLocks noGrp="1"/>
          </p:cNvSpPr>
          <p:nvPr>
            <p:ph idx="1"/>
          </p:nvPr>
        </p:nvSpPr>
        <p:spPr>
          <a:xfrm>
            <a:off x="5155379" y="1065862"/>
            <a:ext cx="5744685" cy="4726276"/>
          </a:xfrm>
        </p:spPr>
        <p:txBody>
          <a:bodyPr anchor="ctr">
            <a:normAutofit/>
          </a:bodyPr>
          <a:lstStyle/>
          <a:p>
            <a:r>
              <a:rPr lang="en-US" sz="2000" dirty="0">
                <a:solidFill>
                  <a:srgbClr val="FFFFFF"/>
                </a:solidFill>
              </a:rPr>
              <a:t>The forces of tension (provided by muscles, tendons, ligaments and fascia) pulling on structure (bones and joints) that help keep the body both stable and efficient in mass and movement</a:t>
            </a:r>
          </a:p>
        </p:txBody>
      </p:sp>
    </p:spTree>
    <p:extLst>
      <p:ext uri="{BB962C8B-B14F-4D97-AF65-F5344CB8AC3E}">
        <p14:creationId xmlns:p14="http://schemas.microsoft.com/office/powerpoint/2010/main" val="365272393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AD88CD3-628C-4EF7-BCC8-F25546BA5B92}"/>
              </a:ext>
            </a:extLst>
          </p:cNvPr>
          <p:cNvPicPr>
            <a:picLocks noChangeAspect="1"/>
          </p:cNvPicPr>
          <p:nvPr/>
        </p:nvPicPr>
        <p:blipFill rotWithShape="1">
          <a:blip r:embed="rId2">
            <a:alphaModFix amt="35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7ABB661B-471F-470A-A043-A383FAA45526}"/>
              </a:ext>
            </a:extLst>
          </p:cNvPr>
          <p:cNvSpPr>
            <a:spLocks noGrp="1"/>
          </p:cNvSpPr>
          <p:nvPr>
            <p:ph type="title"/>
          </p:nvPr>
        </p:nvSpPr>
        <p:spPr>
          <a:xfrm>
            <a:off x="838201" y="1065862"/>
            <a:ext cx="3313164" cy="4726276"/>
          </a:xfrm>
        </p:spPr>
        <p:txBody>
          <a:bodyPr>
            <a:normAutofit/>
          </a:bodyPr>
          <a:lstStyle/>
          <a:p>
            <a:pPr algn="r"/>
            <a:r>
              <a:rPr lang="en-US" sz="4000" b="1">
                <a:solidFill>
                  <a:srgbClr val="FFFFFF"/>
                </a:solidFill>
              </a:rPr>
              <a:t>Complacent Adaptation</a:t>
            </a:r>
          </a:p>
        </p:txBody>
      </p:sp>
      <p:cxnSp>
        <p:nvCxnSpPr>
          <p:cNvPr id="29" name="Straight Connector 2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E96744-B922-47FA-B93D-DB72EF1A2BE4}"/>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Our bodies adapt to the repetitive stressors placed upon it</a:t>
            </a:r>
          </a:p>
          <a:p>
            <a:r>
              <a:rPr lang="en-US" sz="2000">
                <a:solidFill>
                  <a:srgbClr val="FFFFFF"/>
                </a:solidFill>
              </a:rPr>
              <a:t>Can be good or bad</a:t>
            </a:r>
          </a:p>
          <a:p>
            <a:endParaRPr lang="en-US" sz="2000">
              <a:solidFill>
                <a:srgbClr val="FFFFFF"/>
              </a:solidFill>
            </a:endParaRPr>
          </a:p>
        </p:txBody>
      </p:sp>
    </p:spTree>
    <p:extLst>
      <p:ext uri="{BB962C8B-B14F-4D97-AF65-F5344CB8AC3E}">
        <p14:creationId xmlns:p14="http://schemas.microsoft.com/office/powerpoint/2010/main" val="264678100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49FC456-5D3A-4EF5-8367-407DDE3A748C}"/>
              </a:ext>
            </a:extLst>
          </p:cNvPr>
          <p:cNvPicPr>
            <a:picLocks noChangeAspect="1"/>
          </p:cNvPicPr>
          <p:nvPr/>
        </p:nvPicPr>
        <p:blipFill rotWithShape="1">
          <a:blip r:embed="rId2">
            <a:alphaModFix amt="35000"/>
          </a:blip>
          <a:srcRect t="6957" b="8773"/>
          <a:stretch/>
        </p:blipFill>
        <p:spPr>
          <a:xfrm>
            <a:off x="20" y="1"/>
            <a:ext cx="12191980" cy="6857999"/>
          </a:xfrm>
          <a:prstGeom prst="rect">
            <a:avLst/>
          </a:prstGeom>
        </p:spPr>
      </p:pic>
      <p:sp>
        <p:nvSpPr>
          <p:cNvPr id="4" name="Title 3">
            <a:extLst>
              <a:ext uri="{FF2B5EF4-FFF2-40B4-BE49-F238E27FC236}">
                <a16:creationId xmlns:a16="http://schemas.microsoft.com/office/drawing/2014/main" id="{793EAA91-D6F0-43B8-BA91-5968B077D2F9}"/>
              </a:ext>
            </a:extLst>
          </p:cNvPr>
          <p:cNvSpPr>
            <a:spLocks noGrp="1"/>
          </p:cNvSpPr>
          <p:nvPr>
            <p:ph type="title"/>
          </p:nvPr>
        </p:nvSpPr>
        <p:spPr>
          <a:xfrm>
            <a:off x="838201" y="1065862"/>
            <a:ext cx="3313164" cy="4726276"/>
          </a:xfrm>
        </p:spPr>
        <p:txBody>
          <a:bodyPr>
            <a:normAutofit/>
          </a:bodyPr>
          <a:lstStyle/>
          <a:p>
            <a:pPr algn="r"/>
            <a:r>
              <a:rPr lang="en-US" sz="4000" b="1">
                <a:solidFill>
                  <a:srgbClr val="FFFFFF"/>
                </a:solidFill>
              </a:rPr>
              <a:t>What Do You Feel?</a:t>
            </a:r>
          </a:p>
        </p:txBody>
      </p:sp>
      <p:cxnSp>
        <p:nvCxnSpPr>
          <p:cNvPr id="40" name="Straight Connector 3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8EB51F1-3F95-4179-8029-5925D1DB04B2}"/>
              </a:ext>
            </a:extLst>
          </p:cNvPr>
          <p:cNvSpPr>
            <a:spLocks noGrp="1"/>
          </p:cNvSpPr>
          <p:nvPr>
            <p:ph idx="1"/>
          </p:nvPr>
        </p:nvSpPr>
        <p:spPr>
          <a:xfrm>
            <a:off x="5155379" y="1065862"/>
            <a:ext cx="5744685" cy="4726276"/>
          </a:xfrm>
        </p:spPr>
        <p:txBody>
          <a:bodyPr anchor="ctr">
            <a:normAutofit/>
          </a:bodyPr>
          <a:lstStyle/>
          <a:p>
            <a:pPr marL="0" indent="0">
              <a:buNone/>
            </a:pPr>
            <a:r>
              <a:rPr lang="en-US" sz="2000" dirty="0">
                <a:solidFill>
                  <a:srgbClr val="FFFFFF"/>
                </a:solidFill>
              </a:rPr>
              <a:t>“The awareness of poor body movements and patterns this program brings is priceless... Because it’s hard to change something you never thought needed changing.”		</a:t>
            </a:r>
          </a:p>
        </p:txBody>
      </p:sp>
    </p:spTree>
    <p:extLst>
      <p:ext uri="{BB962C8B-B14F-4D97-AF65-F5344CB8AC3E}">
        <p14:creationId xmlns:p14="http://schemas.microsoft.com/office/powerpoint/2010/main" val="113365025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4504-E988-482F-B22D-79BEC06A6098}"/>
              </a:ext>
            </a:extLst>
          </p:cNvPr>
          <p:cNvSpPr>
            <a:spLocks noGrp="1"/>
          </p:cNvSpPr>
          <p:nvPr>
            <p:ph type="title"/>
          </p:nvPr>
        </p:nvSpPr>
        <p:spPr>
          <a:xfrm>
            <a:off x="7464614" y="186430"/>
            <a:ext cx="4087306" cy="6480699"/>
          </a:xfrm>
        </p:spPr>
        <p:txBody>
          <a:bodyPr vert="horz" lIns="91440" tIns="45720" rIns="91440" bIns="45720" rtlCol="0" anchor="b">
            <a:noAutofit/>
          </a:bodyPr>
          <a:lstStyle/>
          <a:p>
            <a:r>
              <a:rPr lang="en-US" sz="3200" dirty="0"/>
              <a:t>This is the difference between a corrective exercise and a general workout.</a:t>
            </a:r>
            <a:br>
              <a:rPr lang="en-US" sz="3200" dirty="0"/>
            </a:br>
            <a:br>
              <a:rPr lang="en-US" sz="3200" dirty="0"/>
            </a:br>
            <a:r>
              <a:rPr lang="en-US" sz="3200" dirty="0"/>
              <a:t>Foundation Training gives the patient a very powerful tool they can use on their own terms to manage their health and promote wellness.</a:t>
            </a:r>
            <a:br>
              <a:rPr lang="en-US" sz="3200" dirty="0"/>
            </a:br>
            <a:br>
              <a:rPr lang="en-US" sz="3200" dirty="0"/>
            </a:br>
            <a:r>
              <a:rPr lang="en-US" sz="3200" dirty="0"/>
              <a:t>That’s huge!</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4F15EF1C-4138-4463-9DF7-6D723489A8AC}"/>
              </a:ext>
            </a:extLst>
          </p:cNvPr>
          <p:cNvPicPr>
            <a:picLocks noGrp="1" noChangeAspect="1"/>
          </p:cNvPicPr>
          <p:nvPr>
            <p:ph idx="1"/>
          </p:nvPr>
        </p:nvPicPr>
        <p:blipFill rotWithShape="1">
          <a:blip r:embed="rId3"/>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8740093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461BD-F060-417B-BAC9-584A3EC86B90}"/>
              </a:ext>
            </a:extLst>
          </p:cNvPr>
          <p:cNvSpPr>
            <a:spLocks noGrp="1"/>
          </p:cNvSpPr>
          <p:nvPr>
            <p:ph type="title"/>
          </p:nvPr>
        </p:nvSpPr>
        <p:spPr>
          <a:xfrm>
            <a:off x="838200" y="963877"/>
            <a:ext cx="3494362" cy="4930246"/>
          </a:xfrm>
        </p:spPr>
        <p:txBody>
          <a:bodyPr>
            <a:normAutofit/>
          </a:bodyPr>
          <a:lstStyle/>
          <a:p>
            <a:pPr algn="r"/>
            <a:r>
              <a:rPr lang="en-US"/>
              <a:t>Muscle Weakness </a:t>
            </a:r>
            <a:r>
              <a:rPr lang="en-US" u="sng"/>
              <a:t>Causes</a:t>
            </a:r>
            <a:r>
              <a:rPr lang="en-US"/>
              <a:t> Joint Degeneration</a:t>
            </a: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E2ACC0-A50A-4525-8F33-1FB3D18F58E6}"/>
              </a:ext>
            </a:extLst>
          </p:cNvPr>
          <p:cNvSpPr>
            <a:spLocks noGrp="1"/>
          </p:cNvSpPr>
          <p:nvPr>
            <p:ph idx="1"/>
          </p:nvPr>
        </p:nvSpPr>
        <p:spPr>
          <a:xfrm>
            <a:off x="4976031" y="963877"/>
            <a:ext cx="6377769" cy="4930246"/>
          </a:xfrm>
        </p:spPr>
        <p:txBody>
          <a:bodyPr anchor="ctr">
            <a:normAutofit/>
          </a:bodyPr>
          <a:lstStyle/>
          <a:p>
            <a:pPr marL="0" indent="0">
              <a:buNone/>
            </a:pPr>
            <a:r>
              <a:rPr lang="en-US" sz="2000" i="1"/>
              <a:t>Walter Herzog, David Longino, The role of muscles in joint degeneration and osteoarthritis, Journal of Biomechanics, Volume 40, Supplement 1, 2007, Pages S54-S63, ISSN 0021-9290, </a:t>
            </a:r>
            <a:r>
              <a:rPr lang="en-US" sz="2000" i="1">
                <a:hlinkClick r:id="rId2"/>
              </a:rPr>
              <a:t>https://doi.org/10.1016/j.jbiomech.2007.03.001</a:t>
            </a:r>
            <a:endParaRPr lang="en-US" sz="2000" i="1"/>
          </a:p>
          <a:p>
            <a:endParaRPr lang="en-US" sz="2000" i="1"/>
          </a:p>
          <a:p>
            <a:pPr marL="457200" lvl="1" indent="0">
              <a:buNone/>
            </a:pPr>
            <a:r>
              <a:rPr lang="en-US" sz="2000"/>
              <a:t>Abstract: The purpose of this work was to establish a controlled and reversible muscle weakness model for studying the effects of weakness on joint degeneration leading to osteoarthritis (OA). Gross morphology of the knees and histology of articular cartilage suggested that, 4 weeks of muscle weakness resulted in initial signs of joint degeneration, indicating that weakness may be an independent risk factor for joint degeneration leading to OA.</a:t>
            </a:r>
          </a:p>
        </p:txBody>
      </p:sp>
    </p:spTree>
    <p:extLst>
      <p:ext uri="{BB962C8B-B14F-4D97-AF65-F5344CB8AC3E}">
        <p14:creationId xmlns:p14="http://schemas.microsoft.com/office/powerpoint/2010/main" val="404811562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759</Words>
  <Application>Microsoft Macintosh PowerPoint</Application>
  <PresentationFormat>Widescreen</PresentationFormat>
  <Paragraphs>53</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Abadi</vt:lpstr>
      <vt:lpstr>Arial</vt:lpstr>
      <vt:lpstr>Calibri</vt:lpstr>
      <vt:lpstr>Calibri Light</vt:lpstr>
      <vt:lpstr>Open Sans</vt:lpstr>
      <vt:lpstr>Open Sans</vt:lpstr>
      <vt:lpstr>Office Theme</vt:lpstr>
      <vt:lpstr>PowerPoint Presentation</vt:lpstr>
      <vt:lpstr>PowerPoint Presentation</vt:lpstr>
      <vt:lpstr>Pat  Helma, DC, DACBSP © 2021 All rights reserved</vt:lpstr>
      <vt:lpstr>Disclaimer</vt:lpstr>
      <vt:lpstr>Tensegrity</vt:lpstr>
      <vt:lpstr>Complacent Adaptation</vt:lpstr>
      <vt:lpstr>What Do You Feel?</vt:lpstr>
      <vt:lpstr>This is the difference between a corrective exercise and a general workout.  Foundation Training gives the patient a very powerful tool they can use on their own terms to manage their health and promote wellness.  That’s huge!</vt:lpstr>
      <vt:lpstr>Muscle Weakness Causes Joint Degeneration</vt:lpstr>
      <vt:lpstr>It Just Gets Worse From There</vt:lpstr>
      <vt:lpstr>PowerPoint Presentation</vt:lpstr>
      <vt:lpstr>PowerPoint Presentation</vt:lpstr>
      <vt:lpstr>Anchoring</vt:lpstr>
      <vt:lpstr>Decompression</vt:lpstr>
      <vt:lpstr>Hinging</vt:lpstr>
      <vt:lpstr>Bringing it Together</vt:lpstr>
      <vt:lpstr>Let’s Move</vt:lpstr>
      <vt:lpstr>Want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Helma</dc:creator>
  <cp:lastModifiedBy>ACBSP ACBSP</cp:lastModifiedBy>
  <cp:revision>10</cp:revision>
  <dcterms:created xsi:type="dcterms:W3CDTF">2021-01-26T21:23:04Z</dcterms:created>
  <dcterms:modified xsi:type="dcterms:W3CDTF">2021-04-06T17:34:36Z</dcterms:modified>
</cp:coreProperties>
</file>