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8"/>
  </p:notesMasterIdLst>
  <p:sldIdLst>
    <p:sldId id="256" r:id="rId2"/>
    <p:sldId id="390" r:id="rId3"/>
    <p:sldId id="527" r:id="rId4"/>
    <p:sldId id="403" r:id="rId5"/>
    <p:sldId id="385" r:id="rId6"/>
    <p:sldId id="379" r:id="rId7"/>
    <p:sldId id="533" r:id="rId8"/>
    <p:sldId id="531" r:id="rId9"/>
    <p:sldId id="322" r:id="rId10"/>
    <p:sldId id="300" r:id="rId11"/>
    <p:sldId id="530" r:id="rId12"/>
    <p:sldId id="529" r:id="rId13"/>
    <p:sldId id="528" r:id="rId14"/>
    <p:sldId id="319" r:id="rId15"/>
    <p:sldId id="547" r:id="rId16"/>
    <p:sldId id="52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469F"/>
    <a:srgbClr val="283484"/>
    <a:srgbClr val="00AEB6"/>
    <a:srgbClr val="FDEF4B"/>
    <a:srgbClr val="84C1CE"/>
    <a:srgbClr val="E7B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5226" autoAdjust="0"/>
  </p:normalViewPr>
  <p:slideViewPr>
    <p:cSldViewPr snapToGrid="0" snapToObjects="1">
      <p:cViewPr varScale="1">
        <p:scale>
          <a:sx n="86" d="100"/>
          <a:sy n="86" d="100"/>
        </p:scale>
        <p:origin x="160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3D795-0CB2-B441-A565-66C6F2F771E7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A618B-A6AA-9B40-9AC4-4E404766F6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33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Best Practice Recommendations for Care in Musculoskeletal Pain -&gt; infographic summary of a systematic review undertaken to identify common recommendations for high-quality care for the most common MSK pain sites encountered by clinicians in emergency and primary care settings.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12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7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0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1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32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4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Sport is grounded in basic principles of human performance. Knowing what the human body-–including mind—does well is critical to an intelligent application of knowledge and skill to support athletes.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9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Always start with a framework from which you make your clinical decision. The majority of MSK conditions respond favorably to time and attention (support, education, guidance).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92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A618B-A6AA-9B40-9AC4-4E404766F60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7CBA202-1F85-F944-B2DA-7C5310669425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3C7D42CF-E454-C141-A8ED-2FC5131B0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509" y="1707130"/>
            <a:ext cx="7372979" cy="3142877"/>
          </a:xfrm>
        </p:spPr>
        <p:txBody>
          <a:bodyPr>
            <a:normAutofit fontScale="90000"/>
          </a:bodyPr>
          <a:lstStyle/>
          <a:p>
            <a:r>
              <a:rPr lang="en-US" sz="3700" dirty="0">
                <a:latin typeface="Georgia" charset="0"/>
                <a:ea typeface="Georgia" charset="0"/>
                <a:cs typeface="Georgia" charset="0"/>
              </a:rPr>
              <a:t>When to Treat and When to Refer: The Continuum of Care in Musculoskeletal Medicine</a:t>
            </a:r>
            <a:br>
              <a:rPr lang="en-US" sz="3000" dirty="0">
                <a:latin typeface="Georgia" charset="0"/>
                <a:ea typeface="Georgia" charset="0"/>
                <a:cs typeface="Georgia" charset="0"/>
              </a:rPr>
            </a:br>
            <a:br>
              <a:rPr lang="en-US" dirty="0">
                <a:latin typeface="Georgia" charset="0"/>
                <a:ea typeface="Georgia" charset="0"/>
                <a:cs typeface="Georgia" charset="0"/>
              </a:rPr>
            </a:br>
            <a:endParaRPr lang="en-US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049" y="4674840"/>
            <a:ext cx="6831898" cy="952059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Georgia"/>
                <a:cs typeface="Georgia"/>
              </a:rPr>
              <a:t>James E. Eubanks, Jr. MD, DC, MS</a:t>
            </a:r>
          </a:p>
          <a:p>
            <a:endParaRPr lang="en-US" sz="2000" b="1" dirty="0">
              <a:latin typeface="Georgia"/>
              <a:cs typeface="Georgia"/>
            </a:endParaRPr>
          </a:p>
          <a:p>
            <a:r>
              <a:rPr lang="en-US" sz="1400" b="1" dirty="0">
                <a:latin typeface="Georgia"/>
                <a:cs typeface="Georgia"/>
              </a:rPr>
              <a:t>Academic Chief Resident, Dept. of Physical Medicine and Rehabilitation</a:t>
            </a:r>
          </a:p>
          <a:p>
            <a:r>
              <a:rPr lang="en-US" sz="1400" b="1" dirty="0">
                <a:latin typeface="Georgia"/>
                <a:cs typeface="Georgia"/>
              </a:rPr>
              <a:t>University of Pittsburgh Medical Center (UPMC)</a:t>
            </a:r>
          </a:p>
          <a:p>
            <a:endParaRPr lang="en-US" sz="1400" b="1" dirty="0">
              <a:latin typeface="Georgia"/>
              <a:cs typeface="Georgia"/>
            </a:endParaRPr>
          </a:p>
          <a:p>
            <a:endParaRPr lang="en-US" sz="1400" b="1" dirty="0">
              <a:latin typeface="Georgia"/>
              <a:cs typeface="Georgia"/>
            </a:endParaRPr>
          </a:p>
          <a:p>
            <a:endParaRPr lang="en-US" sz="1400" b="1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63C195F9-6EA2-724A-8623-3E16AE586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Georgia" panose="02040502050405020303" pitchFamily="18" charset="0"/>
              </a:rPr>
              <a:t>What is EBM?</a:t>
            </a:r>
            <a:br>
              <a:rPr lang="en-US" altLang="en-US" dirty="0">
                <a:latin typeface="Georgia" panose="02040502050405020303" pitchFamily="18" charset="0"/>
              </a:rPr>
            </a:br>
            <a:r>
              <a:rPr lang="en-US" altLang="en-US" sz="2000" dirty="0">
                <a:latin typeface="Georgia" panose="02040502050405020303" pitchFamily="18" charset="0"/>
              </a:rPr>
              <a:t>(Evidence Based Medicine)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A578560D-A7C1-CF45-9C34-A925A60704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105247"/>
            <a:ext cx="8686800" cy="358321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Universal standard of research quality</a:t>
            </a: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Promotes guidelines for: </a:t>
            </a:r>
          </a:p>
          <a:p>
            <a:pPr lvl="1"/>
            <a:r>
              <a:rPr lang="en-US" altLang="en-US" u="sng" dirty="0">
                <a:solidFill>
                  <a:schemeClr val="tx1"/>
                </a:solidFill>
                <a:latin typeface="Georgia" panose="02040502050405020303" pitchFamily="18" charset="0"/>
              </a:rPr>
              <a:t>BEST CARE</a:t>
            </a:r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 based on </a:t>
            </a:r>
            <a:r>
              <a:rPr lang="en-US" altLang="en-US" u="sng" dirty="0">
                <a:solidFill>
                  <a:schemeClr val="tx1"/>
                </a:solidFill>
                <a:latin typeface="Georgia" panose="02040502050405020303" pitchFamily="18" charset="0"/>
              </a:rPr>
              <a:t>BEST SCIENCE</a:t>
            </a:r>
          </a:p>
          <a:p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Cost-effectiveness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  <a:latin typeface="Georgia" panose="02040502050405020303" pitchFamily="18" charset="0"/>
              </a:rPr>
              <a:t>If two treatments work, which costs less?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E4BF7-7803-9F4B-9614-DD96DA186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953" y="1998940"/>
            <a:ext cx="4796919" cy="37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391"/>
            <a:ext cx="8229600" cy="655841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Georgia" panose="02040502050405020303" pitchFamily="18" charset="0"/>
                <a:cs typeface="Helvetica Neue"/>
              </a:rPr>
              <a:t>11 Best Practice Recommendations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612E9D0-4D79-1941-BC81-80A39123D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867" y="1181761"/>
            <a:ext cx="4974265" cy="4955495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2DCE44DC-2A39-6048-B81B-762E172F38B2}"/>
              </a:ext>
            </a:extLst>
          </p:cNvPr>
          <p:cNvSpPr/>
          <p:nvPr/>
        </p:nvSpPr>
        <p:spPr>
          <a:xfrm>
            <a:off x="4965404" y="1531088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FAED3A14-4796-4343-AD0B-C7D13FCC5816}"/>
              </a:ext>
            </a:extLst>
          </p:cNvPr>
          <p:cNvSpPr/>
          <p:nvPr/>
        </p:nvSpPr>
        <p:spPr>
          <a:xfrm>
            <a:off x="5840818" y="2013097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E5CCD6C8-FCCD-4149-96BB-63AF2F13C29F}"/>
              </a:ext>
            </a:extLst>
          </p:cNvPr>
          <p:cNvSpPr/>
          <p:nvPr/>
        </p:nvSpPr>
        <p:spPr>
          <a:xfrm>
            <a:off x="6234223" y="2940126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415E0158-26AF-EC43-81FB-63EBFC905F72}"/>
              </a:ext>
            </a:extLst>
          </p:cNvPr>
          <p:cNvSpPr/>
          <p:nvPr/>
        </p:nvSpPr>
        <p:spPr>
          <a:xfrm>
            <a:off x="6000306" y="4075176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5997EFB-F82B-A048-850F-9E4078E1C1F4}"/>
              </a:ext>
            </a:extLst>
          </p:cNvPr>
          <p:cNvSpPr/>
          <p:nvPr/>
        </p:nvSpPr>
        <p:spPr>
          <a:xfrm>
            <a:off x="5365897" y="4688959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58F97A5-9E70-D142-90E4-4DB9A8437C7A}"/>
              </a:ext>
            </a:extLst>
          </p:cNvPr>
          <p:cNvSpPr/>
          <p:nvPr/>
        </p:nvSpPr>
        <p:spPr>
          <a:xfrm>
            <a:off x="4412510" y="5345218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83ECCDD4-A71C-DD41-9D62-8654255D88EE}"/>
              </a:ext>
            </a:extLst>
          </p:cNvPr>
          <p:cNvSpPr/>
          <p:nvPr/>
        </p:nvSpPr>
        <p:spPr>
          <a:xfrm>
            <a:off x="3331535" y="4559956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97E61797-40AE-8248-B499-2A80F22522F2}"/>
              </a:ext>
            </a:extLst>
          </p:cNvPr>
          <p:cNvSpPr/>
          <p:nvPr/>
        </p:nvSpPr>
        <p:spPr>
          <a:xfrm>
            <a:off x="2725479" y="3935541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F1C6A737-0663-7D47-8EA3-42F8FCDDEE47}"/>
              </a:ext>
            </a:extLst>
          </p:cNvPr>
          <p:cNvSpPr/>
          <p:nvPr/>
        </p:nvSpPr>
        <p:spPr>
          <a:xfrm>
            <a:off x="2406502" y="2922459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DC6360A6-E63E-4C4B-9A69-2FFED94910F0}"/>
              </a:ext>
            </a:extLst>
          </p:cNvPr>
          <p:cNvSpPr/>
          <p:nvPr/>
        </p:nvSpPr>
        <p:spPr>
          <a:xfrm>
            <a:off x="2884967" y="1893314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8624A3F3-DA37-D44A-ACAA-051AF7AFCF52}"/>
              </a:ext>
            </a:extLst>
          </p:cNvPr>
          <p:cNvSpPr/>
          <p:nvPr/>
        </p:nvSpPr>
        <p:spPr>
          <a:xfrm>
            <a:off x="3859620" y="1531087"/>
            <a:ext cx="318977" cy="318977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2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3645"/>
            <a:ext cx="8229600" cy="655841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latin typeface="Georgia" panose="02040502050405020303" pitchFamily="18" charset="0"/>
                <a:cs typeface="Helvetica Neue"/>
              </a:rPr>
              <a:t>National Guidelines and Position Statements </a:t>
            </a:r>
            <a:br>
              <a:rPr lang="en-US" sz="3000" dirty="0">
                <a:latin typeface="Georgia" panose="02040502050405020303" pitchFamily="18" charset="0"/>
                <a:cs typeface="Helvetica Neue"/>
              </a:rPr>
            </a:br>
            <a:r>
              <a:rPr lang="en-US" sz="3000" dirty="0">
                <a:latin typeface="Georgia" panose="02040502050405020303" pitchFamily="18" charset="0"/>
                <a:cs typeface="Helvetica Neue"/>
              </a:rPr>
              <a:t>for Sports Emergencies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71AC2F0-439C-F94D-B125-1E4DD992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61" y="1835562"/>
            <a:ext cx="2245179" cy="2245179"/>
          </a:xfrm>
          <a:prstGeom prst="rect">
            <a:avLst/>
          </a:prstGeom>
        </p:spPr>
      </p:pic>
      <p:pic>
        <p:nvPicPr>
          <p:cNvPr id="10" name="Picture 9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E9506A2A-33BE-5444-97AC-B0B78B0BE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05" y="2036206"/>
            <a:ext cx="3539671" cy="1339335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DAFE8385-F40D-1D40-AD5B-0D3BCDFD2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76" y="4717461"/>
            <a:ext cx="4077029" cy="1209668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215D6C2D-A6CF-1243-BE39-3C2FE8317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840" y="3869176"/>
            <a:ext cx="2724799" cy="22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6254C4-0F4A-1C43-9416-7796A5DB7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275" y="1930750"/>
            <a:ext cx="8042275" cy="36823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3DFCBF-8D7D-1B4E-8C8D-24EDF267CD34}"/>
              </a:ext>
            </a:extLst>
          </p:cNvPr>
          <p:cNvSpPr txBox="1"/>
          <p:nvPr/>
        </p:nvSpPr>
        <p:spPr>
          <a:xfrm>
            <a:off x="7398328" y="5305273"/>
            <a:ext cx="128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@retlouping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A2187F-38D3-FA4A-AD64-BDBB32DEA5A7}"/>
              </a:ext>
            </a:extLst>
          </p:cNvPr>
          <p:cNvSpPr txBox="1">
            <a:spLocks/>
          </p:cNvSpPr>
          <p:nvPr/>
        </p:nvSpPr>
        <p:spPr>
          <a:xfrm>
            <a:off x="457198" y="561209"/>
            <a:ext cx="8229600" cy="8529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eorgia" panose="02040502050405020303" pitchFamily="18" charset="0"/>
                <a:cs typeface="Helvetica Neue"/>
              </a:rPr>
              <a:t>National Guidelines and Position Statements </a:t>
            </a:r>
            <a:br>
              <a:rPr lang="en-US" sz="2800" dirty="0">
                <a:latin typeface="Georgia" panose="02040502050405020303" pitchFamily="18" charset="0"/>
                <a:cs typeface="Helvetica Neue"/>
              </a:rPr>
            </a:br>
            <a:r>
              <a:rPr lang="en-US" sz="2800" dirty="0">
                <a:latin typeface="Georgia" panose="02040502050405020303" pitchFamily="18" charset="0"/>
                <a:cs typeface="Helvetica Neue"/>
              </a:rPr>
              <a:t>for Sports Emergencies</a:t>
            </a: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481F2DB1-2E09-AA48-9952-255777DF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06" y="2133895"/>
            <a:ext cx="3578629" cy="30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Georgia" panose="02040502050405020303" pitchFamily="18" charset="0"/>
                <a:cs typeface="Helvetica Neue"/>
              </a:rPr>
              <a:t>Chiropractic Practice: The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3027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384"/>
              </a:spcBef>
              <a:buNone/>
            </a:pPr>
            <a:r>
              <a:rPr lang="en-US" sz="1800" dirty="0">
                <a:latin typeface="Georgia"/>
                <a:cs typeface="Georgia"/>
              </a:rPr>
              <a:t>	</a:t>
            </a:r>
            <a:r>
              <a:rPr lang="en-US" sz="2000" dirty="0">
                <a:latin typeface="Georgia" panose="02040502050405020303" pitchFamily="18" charset="0"/>
                <a:cs typeface="Georgia"/>
              </a:rPr>
              <a:t>Surveys demonstrate that the primary reasons patients consult chiropractors are: </a:t>
            </a:r>
            <a:r>
              <a:rPr lang="en-US" sz="2000" dirty="0">
                <a:solidFill>
                  <a:srgbClr val="00B0F0"/>
                </a:solidFill>
                <a:latin typeface="Georgia" panose="02040502050405020303" pitchFamily="18" charset="0"/>
                <a:cs typeface="Georgia"/>
              </a:rPr>
              <a:t>~</a:t>
            </a:r>
            <a:r>
              <a:rPr lang="en-US" sz="2000" b="1" dirty="0">
                <a:solidFill>
                  <a:srgbClr val="00B0F0"/>
                </a:solidFill>
                <a:latin typeface="Georgia" panose="02040502050405020303" pitchFamily="18" charset="0"/>
                <a:cs typeface="Georgia"/>
              </a:rPr>
              <a:t>90% MSK Conditions</a:t>
            </a:r>
            <a:endParaRPr lang="en-US" sz="2000" dirty="0">
              <a:solidFill>
                <a:srgbClr val="00B0F0"/>
              </a:solidFill>
              <a:latin typeface="Georgia" panose="02040502050405020303" pitchFamily="18" charset="0"/>
              <a:cs typeface="Georgia"/>
            </a:endParaRPr>
          </a:p>
          <a:p>
            <a:pPr>
              <a:spcBef>
                <a:spcPts val="384"/>
              </a:spcBef>
              <a:buNone/>
            </a:pPr>
            <a:endParaRPr lang="en-US" sz="1800" dirty="0">
              <a:latin typeface="Georgia" panose="02040502050405020303" pitchFamily="18" charset="0"/>
              <a:cs typeface="Georgia"/>
            </a:endParaRPr>
          </a:p>
          <a:p>
            <a:pPr>
              <a:spcBef>
                <a:spcPts val="384"/>
              </a:spcBef>
              <a:buNone/>
            </a:pPr>
            <a:endParaRPr lang="en-US" sz="900" dirty="0">
              <a:latin typeface="Georgia" panose="02040502050405020303" pitchFamily="18" charset="0"/>
              <a:cs typeface="Georgia"/>
            </a:endParaRPr>
          </a:p>
          <a:p>
            <a:pPr>
              <a:spcBef>
                <a:spcPts val="384"/>
              </a:spcBef>
              <a:buNone/>
            </a:pPr>
            <a:endParaRPr lang="en-US" sz="1600" dirty="0">
              <a:latin typeface="Georgia" panose="02040502050405020303" pitchFamily="18" charset="0"/>
              <a:cs typeface="Georgia"/>
            </a:endParaRPr>
          </a:p>
          <a:p>
            <a:pPr>
              <a:spcBef>
                <a:spcPts val="384"/>
              </a:spcBef>
              <a:buAutoNum type="arabicPeriod"/>
            </a:pPr>
            <a:r>
              <a:rPr lang="en-US" sz="1800" b="1" dirty="0">
                <a:solidFill>
                  <a:srgbClr val="00B0F0"/>
                </a:solidFill>
                <a:latin typeface="Georgia" panose="02040502050405020303" pitchFamily="18" charset="0"/>
                <a:cs typeface="Georgia"/>
              </a:rPr>
              <a:t>Back pain </a:t>
            </a:r>
            <a:r>
              <a:rPr lang="en-US" sz="1800" dirty="0">
                <a:latin typeface="Georgia" panose="02040502050405020303" pitchFamily="18" charset="0"/>
                <a:cs typeface="Georgia"/>
              </a:rPr>
              <a:t>(approximately 60%)</a:t>
            </a:r>
          </a:p>
          <a:p>
            <a:pPr>
              <a:spcBef>
                <a:spcPts val="384"/>
              </a:spcBef>
              <a:buAutoNum type="arabicPeriod"/>
            </a:pPr>
            <a:endParaRPr lang="en-US" sz="1800" dirty="0">
              <a:latin typeface="Georgia" panose="02040502050405020303" pitchFamily="18" charset="0"/>
              <a:cs typeface="Georgia"/>
            </a:endParaRPr>
          </a:p>
          <a:p>
            <a:pPr>
              <a:spcBef>
                <a:spcPts val="384"/>
              </a:spcBef>
              <a:buAutoNum type="arabicPeriod"/>
            </a:pPr>
            <a:r>
              <a:rPr lang="en-US" sz="1800" dirty="0">
                <a:latin typeface="Georgia" panose="02040502050405020303" pitchFamily="18" charset="0"/>
                <a:cs typeface="Georgia"/>
              </a:rPr>
              <a:t>Other musculoskeletal pain (neck, shoulder, extremities, and arthritic pain – 20%)</a:t>
            </a:r>
          </a:p>
          <a:p>
            <a:pPr>
              <a:spcBef>
                <a:spcPts val="384"/>
              </a:spcBef>
              <a:buAutoNum type="arabicPeriod"/>
            </a:pPr>
            <a:endParaRPr lang="en-US" sz="1800" dirty="0">
              <a:latin typeface="Georgia" panose="02040502050405020303" pitchFamily="18" charset="0"/>
              <a:cs typeface="Georgia"/>
            </a:endParaRPr>
          </a:p>
          <a:p>
            <a:pPr>
              <a:spcBef>
                <a:spcPts val="384"/>
              </a:spcBef>
              <a:buAutoNum type="arabicPeriod"/>
            </a:pPr>
            <a:r>
              <a:rPr lang="en-US" sz="1800" dirty="0">
                <a:latin typeface="Georgia" panose="02040502050405020303" pitchFamily="18" charset="0"/>
                <a:cs typeface="Georgia"/>
              </a:rPr>
              <a:t>Headaches, including migraine (10%)</a:t>
            </a:r>
          </a:p>
          <a:p>
            <a:pPr>
              <a:spcBef>
                <a:spcPts val="384"/>
              </a:spcBef>
              <a:buAutoNum type="arabicPeriod"/>
            </a:pPr>
            <a:endParaRPr lang="en-US" sz="1800" dirty="0">
              <a:latin typeface="Georgia" panose="02040502050405020303" pitchFamily="18" charset="0"/>
              <a:cs typeface="Georgia"/>
            </a:endParaRPr>
          </a:p>
          <a:p>
            <a:pPr>
              <a:spcBef>
                <a:spcPts val="384"/>
              </a:spcBef>
              <a:buAutoNum type="arabicPeriod"/>
            </a:pPr>
            <a:r>
              <a:rPr lang="en-US" sz="1800" dirty="0">
                <a:latin typeface="Georgia" panose="02040502050405020303" pitchFamily="18" charset="0"/>
                <a:cs typeface="Georgia"/>
              </a:rPr>
              <a:t>About 10% present with a wide variety of conditions caused or aggravated  by neuromusculoskeletal disorders. </a:t>
            </a:r>
            <a:endParaRPr lang="en-US" sz="1800" dirty="0">
              <a:latin typeface="Georgia" panose="02040502050405020303" pitchFamily="18" charset="0"/>
            </a:endParaRPr>
          </a:p>
          <a:p>
            <a:pPr>
              <a:buAutoNum type="arabicPeriod"/>
            </a:pP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936360" y="6449017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eorgia"/>
                <a:cs typeface="Georgia"/>
              </a:rPr>
              <a:t>(From World Federation of Chiropractic)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1B43F3DE-4804-924F-BD9A-ABD2DD65A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2" y="2186253"/>
            <a:ext cx="8042276" cy="869345"/>
          </a:xfrm>
        </p:spPr>
        <p:txBody>
          <a:bodyPr/>
          <a:lstStyle/>
          <a:p>
            <a:r>
              <a:rPr lang="en-US" altLang="en-US" dirty="0">
                <a:latin typeface="Georgia" panose="02040502050405020303" pitchFamily="18" charset="0"/>
              </a:rPr>
              <a:t>Reminders about MSK…</a:t>
            </a:r>
          </a:p>
        </p:txBody>
      </p:sp>
    </p:spTree>
    <p:extLst>
      <p:ext uri="{BB962C8B-B14F-4D97-AF65-F5344CB8AC3E}">
        <p14:creationId xmlns:p14="http://schemas.microsoft.com/office/powerpoint/2010/main" val="87947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shade areas where you are having pain today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5900" y="2522929"/>
            <a:ext cx="6172200" cy="24634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485900" y="5029200"/>
            <a:ext cx="6172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Diagnosis?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7FD80B6-07CC-A74A-BB2C-73E52EA10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086" y="1491122"/>
            <a:ext cx="5132653" cy="452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1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7"/>
          <p:cNvSpPr>
            <a:spLocks noGrp="1"/>
          </p:cNvSpPr>
          <p:nvPr>
            <p:ph type="title"/>
          </p:nvPr>
        </p:nvSpPr>
        <p:spPr>
          <a:xfrm>
            <a:off x="1607122" y="321184"/>
            <a:ext cx="5935662" cy="678907"/>
          </a:xfrm>
        </p:spPr>
        <p:txBody>
          <a:bodyPr>
            <a:noAutofit/>
          </a:bodyPr>
          <a:lstStyle/>
          <a:p>
            <a:pPr eaLnBrk="1" hangingPunct="1"/>
            <a:r>
              <a:rPr lang="en-US" sz="3100" b="1" dirty="0">
                <a:latin typeface="Georgia" charset="0"/>
                <a:ea typeface="Georgia" charset="0"/>
                <a:cs typeface="Georgia" charset="0"/>
              </a:rPr>
              <a:t>Disclosures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74228-C1FB-A245-A956-6267DE426F0F}"/>
              </a:ext>
            </a:extLst>
          </p:cNvPr>
          <p:cNvSpPr/>
          <p:nvPr/>
        </p:nvSpPr>
        <p:spPr>
          <a:xfrm>
            <a:off x="909852" y="1803363"/>
            <a:ext cx="5160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eorgia"/>
              </a:rPr>
              <a:t>None.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685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7"/>
          <p:cNvSpPr>
            <a:spLocks noGrp="1"/>
          </p:cNvSpPr>
          <p:nvPr>
            <p:ph type="title"/>
          </p:nvPr>
        </p:nvSpPr>
        <p:spPr>
          <a:xfrm>
            <a:off x="1607122" y="321184"/>
            <a:ext cx="5935662" cy="678907"/>
          </a:xfrm>
        </p:spPr>
        <p:txBody>
          <a:bodyPr>
            <a:noAutofit/>
          </a:bodyPr>
          <a:lstStyle/>
          <a:p>
            <a:pPr eaLnBrk="1" hangingPunct="1"/>
            <a:r>
              <a:rPr lang="en-US" sz="3100" b="1" dirty="0">
                <a:latin typeface="Georgia" charset="0"/>
                <a:ea typeface="Georgia" charset="0"/>
                <a:cs typeface="Georgia" charset="0"/>
              </a:rPr>
              <a:t>Educational Background</a:t>
            </a:r>
          </a:p>
        </p:txBody>
      </p:sp>
      <p:sp>
        <p:nvSpPr>
          <p:cNvPr id="17413" name="Content Placeholder 8"/>
          <p:cNvSpPr>
            <a:spLocks noGrp="1"/>
          </p:cNvSpPr>
          <p:nvPr>
            <p:ph idx="1"/>
          </p:nvPr>
        </p:nvSpPr>
        <p:spPr>
          <a:xfrm>
            <a:off x="186256" y="1000091"/>
            <a:ext cx="7609391" cy="5212079"/>
          </a:xfrm>
        </p:spPr>
        <p:txBody>
          <a:bodyPr>
            <a:normAutofit fontScale="92500" lnSpcReduction="20000"/>
          </a:bodyPr>
          <a:lstStyle/>
          <a:p>
            <a:pPr marL="349250" lvl="1" indent="0">
              <a:buNone/>
            </a:pPr>
            <a:endParaRPr lang="en-US" sz="1800" b="1" dirty="0">
              <a:latin typeface="Georgia"/>
              <a:cs typeface="Georgia"/>
            </a:endParaRPr>
          </a:p>
          <a:p>
            <a:pPr lvl="1"/>
            <a:r>
              <a:rPr lang="en-US" sz="1800" b="1" dirty="0">
                <a:latin typeface="Georgia"/>
                <a:cs typeface="Georgia"/>
              </a:rPr>
              <a:t>University of Pittsburgh School of Medicine, </a:t>
            </a:r>
          </a:p>
          <a:p>
            <a:pPr marL="349250" lvl="1" indent="0">
              <a:buNone/>
            </a:pPr>
            <a:r>
              <a:rPr lang="en-US" sz="1800" dirty="0">
                <a:latin typeface="Georgia"/>
                <a:cs typeface="Georgia"/>
              </a:rPr>
              <a:t>	Pittsburgh, PA</a:t>
            </a:r>
          </a:p>
          <a:p>
            <a:pPr lvl="2"/>
            <a:r>
              <a:rPr lang="en-US" sz="1600" b="1" dirty="0">
                <a:latin typeface="Georgia"/>
                <a:cs typeface="Georgia"/>
              </a:rPr>
              <a:t>Internship</a:t>
            </a:r>
            <a:r>
              <a:rPr lang="en-US" sz="1600" dirty="0">
                <a:latin typeface="Georgia"/>
                <a:cs typeface="Georgia"/>
              </a:rPr>
              <a:t>, Internal Medicine</a:t>
            </a:r>
          </a:p>
          <a:p>
            <a:pPr lvl="2"/>
            <a:r>
              <a:rPr lang="en-US" sz="1600" b="1" dirty="0">
                <a:latin typeface="Georgia"/>
                <a:cs typeface="Georgia"/>
              </a:rPr>
              <a:t>Residency</a:t>
            </a:r>
            <a:r>
              <a:rPr lang="en-US" sz="1600" dirty="0">
                <a:latin typeface="Georgia"/>
                <a:cs typeface="Georgia"/>
              </a:rPr>
              <a:t>, Physical Medicine and Rehabilitation</a:t>
            </a:r>
          </a:p>
          <a:p>
            <a:pPr lvl="3"/>
            <a:r>
              <a:rPr lang="en-US" sz="1300" b="1" dirty="0">
                <a:latin typeface="Georgia"/>
                <a:cs typeface="Georgia"/>
              </a:rPr>
              <a:t>Academic Chief Resident, 2021</a:t>
            </a:r>
          </a:p>
          <a:p>
            <a:pPr marL="349250" lvl="1" indent="0">
              <a:buNone/>
            </a:pPr>
            <a:endParaRPr lang="en-US" sz="1800" b="1" dirty="0">
              <a:latin typeface="Georgia"/>
              <a:cs typeface="Georgia"/>
            </a:endParaRPr>
          </a:p>
          <a:p>
            <a:pPr lvl="1"/>
            <a:r>
              <a:rPr lang="en-US" sz="1800" b="1" dirty="0">
                <a:latin typeface="Georgia"/>
                <a:cs typeface="Georgia"/>
              </a:rPr>
              <a:t>Brody School of Medicine at East Carolina University, </a:t>
            </a:r>
            <a:r>
              <a:rPr lang="en-US" sz="1800" dirty="0">
                <a:latin typeface="Georgia"/>
                <a:cs typeface="Georgia"/>
              </a:rPr>
              <a:t>Greenville, NC </a:t>
            </a:r>
          </a:p>
          <a:p>
            <a:pPr marL="349250" lvl="1" indent="0">
              <a:buNone/>
            </a:pPr>
            <a:r>
              <a:rPr lang="en-US" sz="1800" b="1" dirty="0">
                <a:latin typeface="Georgia"/>
                <a:ea typeface="ＭＳ Ｐゴシック" pitchFamily="1" charset="-128"/>
                <a:cs typeface="Georgia"/>
              </a:rPr>
              <a:t>	MD</a:t>
            </a:r>
            <a:r>
              <a:rPr lang="en-US" sz="1800" dirty="0">
                <a:latin typeface="Georgia"/>
                <a:ea typeface="ＭＳ Ｐゴシック" pitchFamily="1" charset="-128"/>
                <a:cs typeface="Georgia"/>
              </a:rPr>
              <a:t>, Distinction in Clinical Research</a:t>
            </a:r>
          </a:p>
          <a:p>
            <a:pPr marL="349250" lvl="1" indent="0">
              <a:buNone/>
            </a:pPr>
            <a:endParaRPr lang="en-US" sz="1800" b="1" dirty="0">
              <a:latin typeface="Georgia"/>
              <a:ea typeface="ＭＳ Ｐゴシック" pitchFamily="1" charset="-128"/>
              <a:cs typeface="Georgia"/>
            </a:endParaRPr>
          </a:p>
          <a:p>
            <a:pPr lvl="1"/>
            <a:r>
              <a:rPr lang="en-US" sz="1800" b="1" dirty="0">
                <a:latin typeface="Georgia"/>
                <a:ea typeface="ＭＳ Ｐゴシック" pitchFamily="1" charset="-128"/>
                <a:cs typeface="Georgia"/>
              </a:rPr>
              <a:t>Logan University</a:t>
            </a:r>
            <a:r>
              <a:rPr lang="en-US" sz="1800" dirty="0">
                <a:latin typeface="Georgia"/>
                <a:ea typeface="ＭＳ Ｐゴシック" pitchFamily="1" charset="-128"/>
                <a:cs typeface="Georgia"/>
              </a:rPr>
              <a:t>, St. Louis, MO</a:t>
            </a:r>
            <a:r>
              <a:rPr lang="en-US" sz="1800" b="1" dirty="0">
                <a:latin typeface="Georgia"/>
                <a:ea typeface="ＭＳ Ｐゴシック" pitchFamily="1" charset="-128"/>
                <a:cs typeface="Georgia"/>
              </a:rPr>
              <a:t> </a:t>
            </a:r>
          </a:p>
          <a:p>
            <a:pPr marL="349250" lvl="1" indent="0">
              <a:buNone/>
            </a:pPr>
            <a:r>
              <a:rPr lang="en-US" sz="1800" b="1" dirty="0">
                <a:latin typeface="Georgia"/>
                <a:ea typeface="ＭＳ Ｐゴシック" pitchFamily="1" charset="-128"/>
                <a:cs typeface="Georgia"/>
              </a:rPr>
              <a:t>	DC</a:t>
            </a:r>
          </a:p>
          <a:p>
            <a:pPr marL="349250" lvl="1" indent="0">
              <a:buNone/>
            </a:pPr>
            <a:r>
              <a:rPr lang="en-US" sz="1800" b="1" dirty="0">
                <a:latin typeface="Georgia"/>
                <a:ea typeface="ＭＳ Ｐゴシック" pitchFamily="1" charset="-128"/>
                <a:cs typeface="Georgia"/>
              </a:rPr>
              <a:t>	MS</a:t>
            </a:r>
            <a:r>
              <a:rPr lang="en-US" sz="1800" dirty="0">
                <a:latin typeface="Georgia"/>
                <a:ea typeface="ＭＳ Ｐゴシック" pitchFamily="1" charset="-128"/>
                <a:cs typeface="Georgia"/>
              </a:rPr>
              <a:t>, Sports Science &amp; Rehabilitation</a:t>
            </a:r>
          </a:p>
          <a:p>
            <a:pPr marL="349250" lvl="1" indent="0">
              <a:buNone/>
            </a:pPr>
            <a:endParaRPr lang="en-US" sz="1800" b="1" dirty="0">
              <a:latin typeface="Georgia"/>
              <a:ea typeface="ＭＳ Ｐゴシック" pitchFamily="1" charset="-128"/>
              <a:cs typeface="Georgia"/>
            </a:endParaRPr>
          </a:p>
          <a:p>
            <a:pPr lvl="1"/>
            <a:r>
              <a:rPr lang="en-US" sz="1800" b="1" dirty="0">
                <a:latin typeface="Georgia"/>
                <a:ea typeface="ＭＳ Ｐゴシック" pitchFamily="1" charset="-128"/>
                <a:cs typeface="Georgia"/>
              </a:rPr>
              <a:t>Furman University</a:t>
            </a:r>
            <a:r>
              <a:rPr lang="en-US" sz="1800" dirty="0">
                <a:latin typeface="Georgia"/>
                <a:ea typeface="ＭＳ Ｐゴシック" pitchFamily="1" charset="-128"/>
                <a:cs typeface="Georgia"/>
              </a:rPr>
              <a:t>, Greenville, SC </a:t>
            </a:r>
          </a:p>
          <a:p>
            <a:pPr marL="349250" lvl="1" indent="0">
              <a:buNone/>
            </a:pPr>
            <a:r>
              <a:rPr lang="en-US" sz="1800" b="1" dirty="0">
                <a:latin typeface="Georgia"/>
                <a:ea typeface="ＭＳ Ｐゴシック" pitchFamily="1" charset="-128"/>
                <a:cs typeface="Georgia"/>
              </a:rPr>
              <a:t>	BA</a:t>
            </a:r>
            <a:r>
              <a:rPr lang="en-US" sz="1800" dirty="0">
                <a:latin typeface="Georgia"/>
                <a:ea typeface="ＭＳ Ｐゴシック" pitchFamily="1" charset="-128"/>
                <a:cs typeface="Georgia"/>
              </a:rPr>
              <a:t>, Philosophy </a:t>
            </a:r>
          </a:p>
          <a:p>
            <a:pPr marL="349250" lvl="1" indent="0">
              <a:buNone/>
            </a:pPr>
            <a:r>
              <a:rPr lang="en-US" sz="1800" dirty="0">
                <a:latin typeface="Georgia"/>
                <a:ea typeface="ＭＳ Ｐゴシック" pitchFamily="1" charset="-128"/>
                <a:cs typeface="Georgia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53" y="2951454"/>
            <a:ext cx="1849440" cy="647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63" y="3697989"/>
            <a:ext cx="2309020" cy="1525333"/>
          </a:xfrm>
          <a:prstGeom prst="rect">
            <a:avLst/>
          </a:prstGeom>
        </p:spPr>
      </p:pic>
      <p:pic>
        <p:nvPicPr>
          <p:cNvPr id="7" name="FurmanPaladinLogo_cmy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5299" y="5322553"/>
            <a:ext cx="1854000" cy="392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CEC20-5E8C-DD49-AC65-5A9677910B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9844" y="1018300"/>
            <a:ext cx="1764909" cy="741262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3D2814B-CA80-A147-8315-73D3D17D7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9844" y="1725558"/>
            <a:ext cx="1684033" cy="7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79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7"/>
          <p:cNvSpPr>
            <a:spLocks noGrp="1"/>
          </p:cNvSpPr>
          <p:nvPr>
            <p:ph type="title"/>
          </p:nvPr>
        </p:nvSpPr>
        <p:spPr>
          <a:xfrm>
            <a:off x="1604169" y="163105"/>
            <a:ext cx="5935662" cy="678907"/>
          </a:xfrm>
        </p:spPr>
        <p:txBody>
          <a:bodyPr>
            <a:noAutofit/>
          </a:bodyPr>
          <a:lstStyle/>
          <a:p>
            <a:pPr eaLnBrk="1" hangingPunct="1"/>
            <a:r>
              <a:rPr lang="en-US" sz="3100" b="1" dirty="0">
                <a:latin typeface="Georgia" charset="0"/>
                <a:ea typeface="Georgia" charset="0"/>
                <a:cs typeface="Georgia" charset="0"/>
              </a:rPr>
              <a:t>Research Training</a:t>
            </a:r>
          </a:p>
        </p:txBody>
      </p:sp>
      <p:sp>
        <p:nvSpPr>
          <p:cNvPr id="17413" name="Content Placeholder 8"/>
          <p:cNvSpPr>
            <a:spLocks noGrp="1"/>
          </p:cNvSpPr>
          <p:nvPr>
            <p:ph idx="1"/>
          </p:nvPr>
        </p:nvSpPr>
        <p:spPr>
          <a:xfrm>
            <a:off x="-370761" y="868683"/>
            <a:ext cx="7613161" cy="4959554"/>
          </a:xfrm>
        </p:spPr>
        <p:txBody>
          <a:bodyPr>
            <a:normAutofit fontScale="85000" lnSpcReduction="10000"/>
          </a:bodyPr>
          <a:lstStyle/>
          <a:p>
            <a:pPr marL="349250" lvl="1" indent="0">
              <a:buNone/>
            </a:pPr>
            <a:endParaRPr lang="en-US" sz="1600" dirty="0">
              <a:solidFill>
                <a:srgbClr val="8064A2"/>
              </a:solidFill>
              <a:latin typeface="Georgia"/>
              <a:ea typeface="ＭＳ Ｐゴシック" pitchFamily="1" charset="-128"/>
              <a:cs typeface="Georgia"/>
            </a:endParaRPr>
          </a:p>
          <a:p>
            <a:pPr lvl="1"/>
            <a:r>
              <a:rPr lang="en-US" sz="1700" b="1" dirty="0">
                <a:latin typeface="Georgia"/>
                <a:cs typeface="Georgia"/>
              </a:rPr>
              <a:t>Medical Extern, </a:t>
            </a:r>
            <a:r>
              <a:rPr lang="en-US" sz="1700" dirty="0">
                <a:latin typeface="Georgia"/>
                <a:cs typeface="Georgia"/>
              </a:rPr>
              <a:t>Northwestern University Feinberg School of Medicine and the Rehabilitation Institute of Chicago, Department of Physical Medicine &amp; Rehabilitation</a:t>
            </a:r>
          </a:p>
          <a:p>
            <a:pPr lvl="2"/>
            <a:r>
              <a:rPr lang="en-US" sz="1700" dirty="0">
                <a:latin typeface="Georgia"/>
                <a:cs typeface="Georgia"/>
              </a:rPr>
              <a:t>Co-Investigator: “Impact of a 4-Week Interdisciplinary Pain Program on Opioid Usage in Chronic Pain Patients”</a:t>
            </a:r>
          </a:p>
          <a:p>
            <a:pPr lvl="3"/>
            <a:r>
              <a:rPr lang="en-US" sz="1500" dirty="0">
                <a:latin typeface="Georgia"/>
                <a:cs typeface="Georgia"/>
              </a:rPr>
              <a:t>Won 1</a:t>
            </a:r>
            <a:r>
              <a:rPr lang="en-US" sz="1500" baseline="30000" dirty="0">
                <a:latin typeface="Georgia"/>
                <a:cs typeface="Georgia"/>
              </a:rPr>
              <a:t>st</a:t>
            </a:r>
            <a:r>
              <a:rPr lang="en-US" sz="1500" dirty="0">
                <a:latin typeface="Georgia"/>
                <a:cs typeface="Georgia"/>
              </a:rPr>
              <a:t> place Sarah Baskin Award for Excellence in Research (2016)</a:t>
            </a:r>
          </a:p>
          <a:p>
            <a:pPr marL="968375" lvl="3" indent="0">
              <a:buNone/>
            </a:pPr>
            <a:endParaRPr lang="en-US" sz="1500" dirty="0">
              <a:latin typeface="Georgia"/>
              <a:cs typeface="Georgia"/>
            </a:endParaRPr>
          </a:p>
          <a:p>
            <a:pPr marL="968375" lvl="3" indent="0">
              <a:buNone/>
            </a:pPr>
            <a:endParaRPr lang="en-US" sz="1500" dirty="0">
              <a:latin typeface="Georgia"/>
              <a:cs typeface="Georgia"/>
            </a:endParaRPr>
          </a:p>
          <a:p>
            <a:pPr lvl="1"/>
            <a:r>
              <a:rPr lang="en-US" sz="1700" b="1" dirty="0">
                <a:latin typeface="Georgia"/>
                <a:cs typeface="Georgia"/>
              </a:rPr>
              <a:t>Clinical Research Scholar</a:t>
            </a:r>
            <a:r>
              <a:rPr lang="en-US" sz="1700" dirty="0">
                <a:latin typeface="Georgia"/>
                <a:cs typeface="Georgia"/>
              </a:rPr>
              <a:t>, Brody School of Medicine at East Carolina University, Dept. of Physical Medicine &amp; Rehabilitation</a:t>
            </a:r>
          </a:p>
          <a:p>
            <a:pPr lvl="3"/>
            <a:r>
              <a:rPr lang="en-US" sz="1500" dirty="0">
                <a:latin typeface="Georgia"/>
                <a:ea typeface="ＭＳ Ｐゴシック" pitchFamily="1" charset="-128"/>
                <a:cs typeface="Georgia"/>
              </a:rPr>
              <a:t>Medical Student Research Award (2018)</a:t>
            </a:r>
          </a:p>
          <a:p>
            <a:pPr marL="685800" lvl="2" indent="0">
              <a:buNone/>
            </a:pPr>
            <a:endParaRPr lang="en-US" sz="1700" dirty="0">
              <a:latin typeface="Georgia"/>
              <a:ea typeface="ＭＳ Ｐゴシック" pitchFamily="1" charset="-128"/>
              <a:cs typeface="Georgia"/>
            </a:endParaRPr>
          </a:p>
          <a:p>
            <a:pPr marL="685800" lvl="2" indent="0">
              <a:buNone/>
            </a:pPr>
            <a:endParaRPr lang="en-US" sz="1700" dirty="0">
              <a:latin typeface="Georgia"/>
              <a:ea typeface="ＭＳ Ｐゴシック" pitchFamily="1" charset="-128"/>
              <a:cs typeface="Georgia"/>
            </a:endParaRPr>
          </a:p>
          <a:p>
            <a:pPr lvl="1"/>
            <a:r>
              <a:rPr lang="en-US" sz="1700" b="1" dirty="0">
                <a:latin typeface="Georgia"/>
                <a:ea typeface="ＭＳ Ｐゴシック" pitchFamily="1" charset="-128"/>
                <a:cs typeface="Georgia"/>
              </a:rPr>
              <a:t>Clinical Research Track</a:t>
            </a:r>
            <a:r>
              <a:rPr lang="en-US" sz="1700" dirty="0">
                <a:latin typeface="Georgia"/>
                <a:ea typeface="ＭＳ Ｐゴシック" pitchFamily="1" charset="-128"/>
                <a:cs typeface="Georgia"/>
              </a:rPr>
              <a:t>, UPMC Dept. of Physical Medicine &amp; Rehabilitation</a:t>
            </a:r>
          </a:p>
          <a:p>
            <a:pPr lvl="1"/>
            <a:endParaRPr lang="en-US" sz="1700" dirty="0">
              <a:latin typeface="Georgia"/>
              <a:ea typeface="ＭＳ Ｐゴシック" pitchFamily="1" charset="-128"/>
              <a:cs typeface="Georgia"/>
            </a:endParaRPr>
          </a:p>
          <a:p>
            <a:pPr lvl="1"/>
            <a:endParaRPr lang="en-US" sz="1700" dirty="0">
              <a:latin typeface="Georgia"/>
              <a:ea typeface="ＭＳ Ｐゴシック" pitchFamily="1" charset="-128"/>
              <a:cs typeface="Georgia"/>
            </a:endParaRPr>
          </a:p>
          <a:p>
            <a:pPr lvl="1"/>
            <a:r>
              <a:rPr lang="en-US" sz="1700" b="1" dirty="0">
                <a:latin typeface="Georgia"/>
                <a:ea typeface="ＭＳ Ｐゴシック" pitchFamily="1" charset="-128"/>
                <a:cs typeface="Georgia"/>
              </a:rPr>
              <a:t>Rehabilitation Medicine Scientist Training Program (RMSTP)</a:t>
            </a:r>
            <a:r>
              <a:rPr lang="en-US" sz="1700" dirty="0">
                <a:latin typeface="Georgia"/>
                <a:ea typeface="ＭＳ Ｐゴシック" pitchFamily="1" charset="-128"/>
                <a:cs typeface="Georgia"/>
              </a:rPr>
              <a:t>, Association of Academic Phy</a:t>
            </a:r>
            <a:r>
              <a:rPr lang="en-US" sz="1500" dirty="0">
                <a:latin typeface="Georgia"/>
                <a:ea typeface="ＭＳ Ｐゴシック" pitchFamily="1" charset="-128"/>
                <a:cs typeface="Georgia"/>
              </a:rPr>
              <a:t>siatrists </a:t>
            </a:r>
          </a:p>
          <a:p>
            <a:pPr lvl="2"/>
            <a:r>
              <a:rPr lang="en-US" sz="1300" dirty="0">
                <a:latin typeface="Georgia"/>
                <a:ea typeface="ＭＳ Ｐゴシック" pitchFamily="1" charset="-128"/>
                <a:cs typeface="Georgia"/>
              </a:rPr>
              <a:t>NIH funded training program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80" y="801238"/>
            <a:ext cx="1552538" cy="778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03" y="2750093"/>
            <a:ext cx="1882569" cy="678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95DC2-9D27-054E-BF0B-A1B93D015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210" y="1625521"/>
            <a:ext cx="1456605" cy="495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ED9951-A85E-0340-9CF5-878E636EE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434" y="3783959"/>
            <a:ext cx="1764909" cy="741262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8708B3F-8BAA-F340-ACF2-5D9E946C5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4434" y="4491217"/>
            <a:ext cx="1684033" cy="741262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15BA7EA-1B8E-A142-9371-58B05C5346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4367" y="5523117"/>
            <a:ext cx="2324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9791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7"/>
          <p:cNvSpPr>
            <a:spLocks noGrp="1"/>
          </p:cNvSpPr>
          <p:nvPr>
            <p:ph type="title"/>
          </p:nvPr>
        </p:nvSpPr>
        <p:spPr>
          <a:xfrm>
            <a:off x="1607122" y="321184"/>
            <a:ext cx="5935662" cy="678907"/>
          </a:xfrm>
        </p:spPr>
        <p:txBody>
          <a:bodyPr>
            <a:noAutofit/>
          </a:bodyPr>
          <a:lstStyle/>
          <a:p>
            <a:pPr eaLnBrk="1" hangingPunct="1"/>
            <a:r>
              <a:rPr lang="en-US" sz="3100" b="1" dirty="0">
                <a:latin typeface="Georgia" charset="0"/>
                <a:ea typeface="Georgia" charset="0"/>
                <a:cs typeface="Georgia" charset="0"/>
              </a:rPr>
              <a:t>Clinical Background</a:t>
            </a:r>
          </a:p>
        </p:txBody>
      </p:sp>
      <p:sp>
        <p:nvSpPr>
          <p:cNvPr id="17413" name="Content Placeholder 8"/>
          <p:cNvSpPr>
            <a:spLocks noGrp="1"/>
          </p:cNvSpPr>
          <p:nvPr>
            <p:ph idx="1"/>
          </p:nvPr>
        </p:nvSpPr>
        <p:spPr>
          <a:xfrm>
            <a:off x="-70377" y="1034507"/>
            <a:ext cx="7613161" cy="4959554"/>
          </a:xfrm>
        </p:spPr>
        <p:txBody>
          <a:bodyPr>
            <a:normAutofit lnSpcReduction="10000"/>
          </a:bodyPr>
          <a:lstStyle/>
          <a:p>
            <a:pPr marL="349250" lvl="1" indent="0">
              <a:buNone/>
            </a:pPr>
            <a:endParaRPr lang="en-US" sz="1600" dirty="0">
              <a:solidFill>
                <a:srgbClr val="8064A2"/>
              </a:solidFill>
              <a:latin typeface="Georgia"/>
              <a:ea typeface="ＭＳ Ｐゴシック" pitchFamily="1" charset="-128"/>
              <a:cs typeface="Georgia"/>
            </a:endParaRPr>
          </a:p>
          <a:p>
            <a:pPr lvl="1"/>
            <a:r>
              <a:rPr lang="en-US" sz="1600" b="1" dirty="0" err="1">
                <a:latin typeface="Georgia"/>
                <a:cs typeface="Georgia"/>
              </a:rPr>
              <a:t>eviCore</a:t>
            </a:r>
            <a:r>
              <a:rPr lang="en-US" sz="1600" b="1" dirty="0">
                <a:latin typeface="Georgia"/>
                <a:cs typeface="Georgia"/>
              </a:rPr>
              <a:t> Healthcare</a:t>
            </a:r>
            <a:r>
              <a:rPr lang="en-US" sz="1600" dirty="0">
                <a:latin typeface="Georgia"/>
                <a:cs typeface="Georgia"/>
              </a:rPr>
              <a:t>, Charlotte, NC</a:t>
            </a:r>
            <a:r>
              <a:rPr lang="en-US" sz="1600" b="1" dirty="0">
                <a:solidFill>
                  <a:srgbClr val="8064A2"/>
                </a:solidFill>
                <a:latin typeface="Georgia"/>
                <a:ea typeface="ＭＳ Ｐゴシック" pitchFamily="1" charset="-128"/>
                <a:cs typeface="Georgia"/>
              </a:rPr>
              <a:t>	</a:t>
            </a:r>
          </a:p>
          <a:p>
            <a:pPr lvl="2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Clinical Policy Developer, Musculoskeletal Medicine Division</a:t>
            </a:r>
          </a:p>
          <a:p>
            <a:pPr lvl="2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Chiropractic, Orthopedics &amp; Pain Management</a:t>
            </a:r>
          </a:p>
          <a:p>
            <a:pPr lvl="2"/>
            <a:endParaRPr lang="en-US" sz="1600" dirty="0">
              <a:solidFill>
                <a:srgbClr val="8064A2"/>
              </a:solidFill>
              <a:latin typeface="Georgia"/>
              <a:ea typeface="ＭＳ Ｐゴシック" pitchFamily="1" charset="-128"/>
              <a:cs typeface="Georgia"/>
            </a:endParaRPr>
          </a:p>
          <a:p>
            <a:pPr lvl="1"/>
            <a:r>
              <a:rPr lang="en-US" sz="1600" b="1" dirty="0">
                <a:latin typeface="Georgia"/>
                <a:ea typeface="ＭＳ Ｐゴシック" pitchFamily="1" charset="-128"/>
                <a:cs typeface="Georgia"/>
              </a:rPr>
              <a:t>OrthoCarolina Spine Center, </a:t>
            </a:r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Charlotte, NC</a:t>
            </a:r>
          </a:p>
          <a:p>
            <a:pPr lvl="2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Clinical Fellowship, Primary Spine Care (2300 hours)</a:t>
            </a:r>
          </a:p>
          <a:p>
            <a:pPr lvl="3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Trained by the late Craig D. Brigham MD, Spine Section Chief</a:t>
            </a:r>
          </a:p>
          <a:p>
            <a:pPr lvl="3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Clinical care (2000 </a:t>
            </a:r>
            <a:r>
              <a:rPr lang="en-US" sz="1600" dirty="0" err="1">
                <a:latin typeface="Georgia"/>
                <a:ea typeface="ＭＳ Ｐゴシック" pitchFamily="1" charset="-128"/>
                <a:cs typeface="Georgia"/>
              </a:rPr>
              <a:t>hrs</a:t>
            </a:r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)</a:t>
            </a:r>
          </a:p>
          <a:p>
            <a:pPr lvl="3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Surgical </a:t>
            </a:r>
            <a:r>
              <a:rPr lang="en-US" sz="1600" dirty="0" err="1">
                <a:latin typeface="Georgia"/>
                <a:ea typeface="ＭＳ Ｐゴシック" pitchFamily="1" charset="-128"/>
                <a:cs typeface="Georgia"/>
              </a:rPr>
              <a:t>observership</a:t>
            </a:r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 (100 </a:t>
            </a:r>
            <a:r>
              <a:rPr lang="en-US" sz="1600" dirty="0" err="1">
                <a:latin typeface="Georgia"/>
                <a:ea typeface="ＭＳ Ｐゴシック" pitchFamily="1" charset="-128"/>
                <a:cs typeface="Georgia"/>
              </a:rPr>
              <a:t>hrs</a:t>
            </a:r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)</a:t>
            </a:r>
          </a:p>
          <a:p>
            <a:pPr lvl="3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Orthopedic Grand Rounds at Carolinas Medical Center-Main, M&amp;M, Spine Journal Club (200 </a:t>
            </a:r>
            <a:r>
              <a:rPr lang="en-US" sz="1600" dirty="0" err="1">
                <a:latin typeface="Georgia"/>
                <a:ea typeface="ＭＳ Ｐゴシック" pitchFamily="1" charset="-128"/>
                <a:cs typeface="Georgia"/>
              </a:rPr>
              <a:t>hrs</a:t>
            </a:r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)</a:t>
            </a:r>
          </a:p>
          <a:p>
            <a:pPr lvl="3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Hospital privileges at Charlotte Orthopedic Hospital &amp; Presbyterian Hospital/</a:t>
            </a:r>
            <a:r>
              <a:rPr lang="en-US" sz="1600" dirty="0" err="1">
                <a:latin typeface="Georgia"/>
                <a:ea typeface="ＭＳ Ｐゴシック" pitchFamily="1" charset="-128"/>
                <a:cs typeface="Georgia"/>
              </a:rPr>
              <a:t>Novant</a:t>
            </a:r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 Health </a:t>
            </a:r>
          </a:p>
          <a:p>
            <a:pPr marL="349250" lvl="1" indent="0">
              <a:buNone/>
            </a:pPr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	</a:t>
            </a:r>
            <a:endParaRPr lang="en-US" sz="1600" b="1" dirty="0">
              <a:latin typeface="Georgia"/>
              <a:ea typeface="ＭＳ Ｐゴシック" pitchFamily="1" charset="-128"/>
              <a:cs typeface="Georgia"/>
            </a:endParaRPr>
          </a:p>
          <a:p>
            <a:pPr lvl="1"/>
            <a:r>
              <a:rPr lang="en-US" sz="1600" b="1" dirty="0">
                <a:latin typeface="Georgia"/>
                <a:ea typeface="ＭＳ Ｐゴシック" pitchFamily="1" charset="-128"/>
                <a:cs typeface="Georgia"/>
              </a:rPr>
              <a:t>Priester Chiropractic</a:t>
            </a:r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, Charlotte, NC</a:t>
            </a:r>
          </a:p>
          <a:p>
            <a:pPr lvl="2"/>
            <a:r>
              <a:rPr lang="en-US" sz="1600" dirty="0">
                <a:latin typeface="Georgia"/>
                <a:ea typeface="ＭＳ Ｐゴシック" pitchFamily="1" charset="-128"/>
                <a:cs typeface="Georgia"/>
              </a:rPr>
              <a:t>Associate Clinician</a:t>
            </a:r>
          </a:p>
        </p:txBody>
      </p:sp>
      <p:pic>
        <p:nvPicPr>
          <p:cNvPr id="5" name="Picture 4" descr="315_OrthoCarol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87" y="2272070"/>
            <a:ext cx="2686801" cy="750598"/>
          </a:xfrm>
          <a:prstGeom prst="rect">
            <a:avLst/>
          </a:prstGeom>
        </p:spPr>
      </p:pic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90" y="4843786"/>
            <a:ext cx="1554793" cy="874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5B79C-2675-B340-9594-B3C7A1E62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38" y="1034507"/>
            <a:ext cx="20447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7FA769-2747-5743-A593-08BA56BE268A}"/>
              </a:ext>
            </a:extLst>
          </p:cNvPr>
          <p:cNvSpPr txBox="1"/>
          <p:nvPr/>
        </p:nvSpPr>
        <p:spPr>
          <a:xfrm>
            <a:off x="1726124" y="6167484"/>
            <a:ext cx="577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446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…and about 15,000 hours of residency training in progress.</a:t>
            </a:r>
          </a:p>
        </p:txBody>
      </p:sp>
    </p:spTree>
    <p:extLst>
      <p:ext uri="{BB962C8B-B14F-4D97-AF65-F5344CB8AC3E}">
        <p14:creationId xmlns:p14="http://schemas.microsoft.com/office/powerpoint/2010/main" val="984759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25C57F42-4598-1E47-AB27-D2447A3F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122" y="321184"/>
            <a:ext cx="5935662" cy="678907"/>
          </a:xfrm>
        </p:spPr>
        <p:txBody>
          <a:bodyPr>
            <a:noAutofit/>
          </a:bodyPr>
          <a:lstStyle/>
          <a:p>
            <a:pPr eaLnBrk="1" hangingPunct="1"/>
            <a:r>
              <a:rPr lang="en-US" sz="3100" b="1" dirty="0">
                <a:latin typeface="Georgia" charset="0"/>
                <a:ea typeface="Georgia" charset="0"/>
                <a:cs typeface="Georgia" charset="0"/>
              </a:rPr>
              <a:t>Pittsburgh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E1D113-7CAB-DA4F-B7DF-399FE7B81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97" y="4127128"/>
            <a:ext cx="6665006" cy="2221669"/>
          </a:xfrm>
          <a:prstGeom prst="rect">
            <a:avLst/>
          </a:prstGeom>
        </p:spPr>
      </p:pic>
      <p:pic>
        <p:nvPicPr>
          <p:cNvPr id="3" name="Picture 2" descr="A helicopter flying over a city&#10;&#10;Description automatically generated with low confidence">
            <a:extLst>
              <a:ext uri="{FF2B5EF4-FFF2-40B4-BE49-F238E27FC236}">
                <a16:creationId xmlns:a16="http://schemas.microsoft.com/office/drawing/2014/main" id="{DA6D02FB-8EC4-2144-AB45-F39B52D6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456" y="1654405"/>
            <a:ext cx="3710245" cy="2769570"/>
          </a:xfrm>
          <a:prstGeom prst="rect">
            <a:avLst/>
          </a:prstGeom>
        </p:spPr>
      </p:pic>
      <p:pic>
        <p:nvPicPr>
          <p:cNvPr id="13" name="Picture 12" descr="A picture containing tree, sky, outdoor, grass&#10;&#10;Description automatically generated">
            <a:extLst>
              <a:ext uri="{FF2B5EF4-FFF2-40B4-BE49-F238E27FC236}">
                <a16:creationId xmlns:a16="http://schemas.microsoft.com/office/drawing/2014/main" id="{8544671B-D201-F842-BF8E-F3584E64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18" y="1178825"/>
            <a:ext cx="3805460" cy="2769569"/>
          </a:xfrm>
          <a:prstGeom prst="rect">
            <a:avLst/>
          </a:prstGeom>
        </p:spPr>
      </p:pic>
      <p:pic>
        <p:nvPicPr>
          <p:cNvPr id="15" name="Picture 1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9BA8E37-BA32-7F41-A002-C95F1392D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55" y="2499360"/>
            <a:ext cx="4695569" cy="3434271"/>
          </a:xfrm>
          <a:prstGeom prst="rect">
            <a:avLst/>
          </a:prstGeom>
        </p:spPr>
      </p:pic>
      <p:pic>
        <p:nvPicPr>
          <p:cNvPr id="17" name="Picture 1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D8A20D7-871D-E54C-AA2E-592FAB13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679" y="4116548"/>
            <a:ext cx="4948642" cy="2588441"/>
          </a:xfrm>
          <a:prstGeom prst="rect">
            <a:avLst/>
          </a:prstGeom>
        </p:spPr>
      </p:pic>
      <p:pic>
        <p:nvPicPr>
          <p:cNvPr id="9" name="Picture 8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A3B9A24B-4803-F543-8837-F44E63ECC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2285" y="1174376"/>
            <a:ext cx="3913275" cy="28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2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813" y="1234008"/>
            <a:ext cx="6368903" cy="4335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Georgia"/>
                <a:cs typeface="Georgia"/>
              </a:rPr>
              <a:t>Principles of Musculoskeletal (MSK) Care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eorgia"/>
                <a:cs typeface="Georgia"/>
              </a:rPr>
              <a:t>What is EBM?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eorgia"/>
                <a:cs typeface="Georgia"/>
              </a:rPr>
              <a:t>Best Practice Recommendations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Georgia"/>
                <a:cs typeface="Georgia"/>
              </a:rPr>
              <a:t>Sports Medicine Emergencies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eorgia"/>
                <a:cs typeface="Georgia"/>
              </a:rPr>
              <a:t>On the Field Pearls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eorgia"/>
                <a:cs typeface="Georgia"/>
              </a:rPr>
              <a:t>Red Flags Must-Knows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Georgia"/>
                <a:cs typeface="Georgia"/>
              </a:rPr>
              <a:t>5 Clinical Cases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Georgia"/>
                <a:cs typeface="Georgia"/>
              </a:rPr>
              <a:t>When to Refer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eorgia"/>
                <a:cs typeface="Georgia"/>
              </a:rPr>
              <a:t>Team-Based Care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eorgia"/>
                <a:cs typeface="Georgia"/>
              </a:rPr>
              <a:t>The Referral Process 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25C57F42-4598-1E47-AB27-D2447A3F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122" y="321184"/>
            <a:ext cx="5935662" cy="678907"/>
          </a:xfrm>
        </p:spPr>
        <p:txBody>
          <a:bodyPr>
            <a:noAutofit/>
          </a:bodyPr>
          <a:lstStyle/>
          <a:p>
            <a:pPr eaLnBrk="1" hangingPunct="1"/>
            <a:r>
              <a:rPr lang="en-US" sz="3100" b="1" dirty="0">
                <a:latin typeface="Georgia" charset="0"/>
                <a:ea typeface="Georgia" charset="0"/>
                <a:cs typeface="Georgia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658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35C3FD-E75E-194E-9584-CDEF84FC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3391"/>
            <a:ext cx="8229600" cy="655841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eorgia" panose="02040502050405020303" pitchFamily="18" charset="0"/>
                <a:cs typeface="Helvetica Neue"/>
              </a:rPr>
              <a:t>Principles of MSK Care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81EF5-AF4A-984B-A422-F98616A55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493" y="1315356"/>
            <a:ext cx="4269014" cy="48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391"/>
            <a:ext cx="8229600" cy="655841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Georgia" panose="02040502050405020303" pitchFamily="18" charset="0"/>
                <a:cs typeface="Helvetica Neue"/>
              </a:rPr>
              <a:t>Some Advice from the late Earl Simmons…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C4648F-90B0-8045-92FE-3D746162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14" y="1798841"/>
            <a:ext cx="6676571" cy="3755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A8221C-C164-5944-9302-32CAD4794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020" y="1602898"/>
            <a:ext cx="4651959" cy="451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1872FE-F6D4-5446-8FCC-588B30A06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627" y="1420426"/>
            <a:ext cx="4594743" cy="451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3163C7-4C9B-C442-BDBE-E37858CBD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630" y="1420426"/>
            <a:ext cx="4898736" cy="489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15649</TotalTime>
  <Words>667</Words>
  <Application>Microsoft Office PowerPoint</Application>
  <PresentationFormat>On-screen Show (4:3)</PresentationFormat>
  <Paragraphs>113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Georgia</vt:lpstr>
      <vt:lpstr>News Gothic MT</vt:lpstr>
      <vt:lpstr>Wingdings 2</vt:lpstr>
      <vt:lpstr>Breeze</vt:lpstr>
      <vt:lpstr>When to Treat and When to Refer: The Continuum of Care in Musculoskeletal Medicine  </vt:lpstr>
      <vt:lpstr>Disclosures</vt:lpstr>
      <vt:lpstr>Educational Background</vt:lpstr>
      <vt:lpstr>Research Training</vt:lpstr>
      <vt:lpstr>Clinical Background</vt:lpstr>
      <vt:lpstr>Pittsburgh</vt:lpstr>
      <vt:lpstr>Outline</vt:lpstr>
      <vt:lpstr>Principles of MSK Care</vt:lpstr>
      <vt:lpstr>Some Advice from the late Earl Simmons…</vt:lpstr>
      <vt:lpstr>What is EBM? (Evidence Based Medicine)</vt:lpstr>
      <vt:lpstr>11 Best Practice Recommendations</vt:lpstr>
      <vt:lpstr>National Guidelines and Position Statements  for Sports Emergencies</vt:lpstr>
      <vt:lpstr>PowerPoint Presentation</vt:lpstr>
      <vt:lpstr>Chiropractic Practice: The Reality</vt:lpstr>
      <vt:lpstr>Reminders about MSK…</vt:lpstr>
      <vt:lpstr>Please shade areas where you are having pain today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Sense of Spine Care:  An Introduction</dc:title>
  <dc:creator>Eubanks, James</dc:creator>
  <cp:lastModifiedBy>Amanda Brickey</cp:lastModifiedBy>
  <cp:revision>113</cp:revision>
  <dcterms:created xsi:type="dcterms:W3CDTF">2020-06-07T21:09:48Z</dcterms:created>
  <dcterms:modified xsi:type="dcterms:W3CDTF">2021-04-30T17:23:59Z</dcterms:modified>
</cp:coreProperties>
</file>