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79" r:id="rId8"/>
    <p:sldId id="385" r:id="rId9"/>
    <p:sldId id="384" r:id="rId10"/>
    <p:sldId id="387" r:id="rId11"/>
    <p:sldId id="395" r:id="rId12"/>
    <p:sldId id="396" r:id="rId13"/>
    <p:sldId id="393" r:id="rId14"/>
    <p:sldId id="394" r:id="rId15"/>
    <p:sldId id="386" r:id="rId16"/>
    <p:sldId id="391" r:id="rId17"/>
    <p:sldId id="401" r:id="rId18"/>
    <p:sldId id="390" r:id="rId19"/>
    <p:sldId id="392" r:id="rId20"/>
    <p:sldId id="389" r:id="rId21"/>
    <p:sldId id="402" r:id="rId22"/>
    <p:sldId id="403" r:id="rId23"/>
    <p:sldId id="263" r:id="rId24"/>
    <p:sldId id="266" r:id="rId25"/>
    <p:sldId id="265" r:id="rId26"/>
    <p:sldId id="264" r:id="rId27"/>
    <p:sldId id="267" r:id="rId28"/>
    <p:sldId id="271" r:id="rId29"/>
    <p:sldId id="404" r:id="rId30"/>
    <p:sldId id="284" r:id="rId31"/>
    <p:sldId id="295" r:id="rId32"/>
    <p:sldId id="294" r:id="rId33"/>
    <p:sldId id="296" r:id="rId34"/>
    <p:sldId id="283" r:id="rId35"/>
    <p:sldId id="282" r:id="rId36"/>
    <p:sldId id="405" r:id="rId37"/>
    <p:sldId id="280" r:id="rId38"/>
    <p:sldId id="281" r:id="rId39"/>
    <p:sldId id="379" r:id="rId40"/>
    <p:sldId id="382" r:id="rId41"/>
    <p:sldId id="381" r:id="rId42"/>
    <p:sldId id="380" r:id="rId43"/>
    <p:sldId id="383" r:id="rId44"/>
    <p:sldId id="311" r:id="rId45"/>
    <p:sldId id="312" r:id="rId46"/>
    <p:sldId id="313" r:id="rId47"/>
    <p:sldId id="291" r:id="rId48"/>
    <p:sldId id="292" r:id="rId49"/>
    <p:sldId id="293" r:id="rId50"/>
    <p:sldId id="28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1625-09A8-410D-A231-5B9BF7F7C9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8F3317-AFD1-4245-BAF4-5C981D9BA2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1AF9D1-188F-43C1-9381-61A99AE30A22}"/>
              </a:ext>
            </a:extLst>
          </p:cNvPr>
          <p:cNvSpPr>
            <a:spLocks noGrp="1"/>
          </p:cNvSpPr>
          <p:nvPr>
            <p:ph type="dt" sz="half" idx="10"/>
          </p:nvPr>
        </p:nvSpPr>
        <p:spPr/>
        <p:txBody>
          <a:bodyPr/>
          <a:lstStyle/>
          <a:p>
            <a:fld id="{60BAA90C-2C29-406F-9E4F-2581051C507B}" type="datetimeFigureOut">
              <a:rPr lang="en-US" smtClean="0"/>
              <a:t>4/23/2021</a:t>
            </a:fld>
            <a:endParaRPr lang="en-US"/>
          </a:p>
        </p:txBody>
      </p:sp>
      <p:sp>
        <p:nvSpPr>
          <p:cNvPr id="5" name="Footer Placeholder 4">
            <a:extLst>
              <a:ext uri="{FF2B5EF4-FFF2-40B4-BE49-F238E27FC236}">
                <a16:creationId xmlns:a16="http://schemas.microsoft.com/office/drawing/2014/main" id="{F460F873-327A-45B9-90B5-C48BFEB05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A157D-C04D-45A4-97E9-93D2F0C31A85}"/>
              </a:ext>
            </a:extLst>
          </p:cNvPr>
          <p:cNvSpPr>
            <a:spLocks noGrp="1"/>
          </p:cNvSpPr>
          <p:nvPr>
            <p:ph type="sldNum" sz="quarter" idx="12"/>
          </p:nvPr>
        </p:nvSpPr>
        <p:spPr/>
        <p:txBody>
          <a:bodyPr/>
          <a:lstStyle/>
          <a:p>
            <a:fld id="{03BE7A48-05F8-47E2-B9DB-3C37DA036C5C}" type="slidenum">
              <a:rPr lang="en-US" smtClean="0"/>
              <a:t>‹#›</a:t>
            </a:fld>
            <a:endParaRPr lang="en-US"/>
          </a:p>
        </p:txBody>
      </p:sp>
    </p:spTree>
    <p:extLst>
      <p:ext uri="{BB962C8B-B14F-4D97-AF65-F5344CB8AC3E}">
        <p14:creationId xmlns:p14="http://schemas.microsoft.com/office/powerpoint/2010/main" val="2595254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C1E7F-9E4E-4FF6-A4F2-A9F48A5F0E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DCE88C-74DC-4582-9B7C-9B3D0A4988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B844C-0F61-420C-BC82-CB2BA44D4C27}"/>
              </a:ext>
            </a:extLst>
          </p:cNvPr>
          <p:cNvSpPr>
            <a:spLocks noGrp="1"/>
          </p:cNvSpPr>
          <p:nvPr>
            <p:ph type="dt" sz="half" idx="10"/>
          </p:nvPr>
        </p:nvSpPr>
        <p:spPr/>
        <p:txBody>
          <a:bodyPr/>
          <a:lstStyle/>
          <a:p>
            <a:fld id="{60BAA90C-2C29-406F-9E4F-2581051C507B}" type="datetimeFigureOut">
              <a:rPr lang="en-US" smtClean="0"/>
              <a:t>4/23/2021</a:t>
            </a:fld>
            <a:endParaRPr lang="en-US"/>
          </a:p>
        </p:txBody>
      </p:sp>
      <p:sp>
        <p:nvSpPr>
          <p:cNvPr id="5" name="Footer Placeholder 4">
            <a:extLst>
              <a:ext uri="{FF2B5EF4-FFF2-40B4-BE49-F238E27FC236}">
                <a16:creationId xmlns:a16="http://schemas.microsoft.com/office/drawing/2014/main" id="{8B50AF89-3511-40FB-BE82-696B583C5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27B3C3-DF42-4B18-9853-C4ACFC48AE48}"/>
              </a:ext>
            </a:extLst>
          </p:cNvPr>
          <p:cNvSpPr>
            <a:spLocks noGrp="1"/>
          </p:cNvSpPr>
          <p:nvPr>
            <p:ph type="sldNum" sz="quarter" idx="12"/>
          </p:nvPr>
        </p:nvSpPr>
        <p:spPr/>
        <p:txBody>
          <a:bodyPr/>
          <a:lstStyle/>
          <a:p>
            <a:fld id="{03BE7A48-05F8-47E2-B9DB-3C37DA036C5C}" type="slidenum">
              <a:rPr lang="en-US" smtClean="0"/>
              <a:t>‹#›</a:t>
            </a:fld>
            <a:endParaRPr lang="en-US"/>
          </a:p>
        </p:txBody>
      </p:sp>
    </p:spTree>
    <p:extLst>
      <p:ext uri="{BB962C8B-B14F-4D97-AF65-F5344CB8AC3E}">
        <p14:creationId xmlns:p14="http://schemas.microsoft.com/office/powerpoint/2010/main" val="2940158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E62265-AA5E-495A-A517-BFF37A23A9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CB3412-15E8-4113-8237-930BA92178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EEF34-D452-45CF-BF29-62A05132F806}"/>
              </a:ext>
            </a:extLst>
          </p:cNvPr>
          <p:cNvSpPr>
            <a:spLocks noGrp="1"/>
          </p:cNvSpPr>
          <p:nvPr>
            <p:ph type="dt" sz="half" idx="10"/>
          </p:nvPr>
        </p:nvSpPr>
        <p:spPr/>
        <p:txBody>
          <a:bodyPr/>
          <a:lstStyle/>
          <a:p>
            <a:fld id="{60BAA90C-2C29-406F-9E4F-2581051C507B}" type="datetimeFigureOut">
              <a:rPr lang="en-US" smtClean="0"/>
              <a:t>4/23/2021</a:t>
            </a:fld>
            <a:endParaRPr lang="en-US"/>
          </a:p>
        </p:txBody>
      </p:sp>
      <p:sp>
        <p:nvSpPr>
          <p:cNvPr id="5" name="Footer Placeholder 4">
            <a:extLst>
              <a:ext uri="{FF2B5EF4-FFF2-40B4-BE49-F238E27FC236}">
                <a16:creationId xmlns:a16="http://schemas.microsoft.com/office/drawing/2014/main" id="{93FBDD5C-ADA7-43E3-8E23-B71BEC1D9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B74DF6-C141-4416-A120-5286B9FF9813}"/>
              </a:ext>
            </a:extLst>
          </p:cNvPr>
          <p:cNvSpPr>
            <a:spLocks noGrp="1"/>
          </p:cNvSpPr>
          <p:nvPr>
            <p:ph type="sldNum" sz="quarter" idx="12"/>
          </p:nvPr>
        </p:nvSpPr>
        <p:spPr/>
        <p:txBody>
          <a:bodyPr/>
          <a:lstStyle/>
          <a:p>
            <a:fld id="{03BE7A48-05F8-47E2-B9DB-3C37DA036C5C}" type="slidenum">
              <a:rPr lang="en-US" smtClean="0"/>
              <a:t>‹#›</a:t>
            </a:fld>
            <a:endParaRPr lang="en-US"/>
          </a:p>
        </p:txBody>
      </p:sp>
    </p:spTree>
    <p:extLst>
      <p:ext uri="{BB962C8B-B14F-4D97-AF65-F5344CB8AC3E}">
        <p14:creationId xmlns:p14="http://schemas.microsoft.com/office/powerpoint/2010/main" val="3413860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562" y="477271"/>
            <a:ext cx="10971684" cy="736933"/>
          </a:xfrm>
          <a:prstGeom prst="rect">
            <a:avLst/>
          </a:prstGeom>
        </p:spPr>
        <p:txBody>
          <a:bodyPr lIns="0" tIns="0" rIns="0" bIns="0" anchor="ctr">
            <a:spAutoFit/>
          </a:bodyPr>
          <a:lstStyle/>
          <a:p>
            <a:pPr algn="ctr"/>
            <a:endParaRPr lang="en-US" sz="5321" b="0" strike="noStrike" spc="-1">
              <a:latin typeface="Arial"/>
            </a:endParaRPr>
          </a:p>
        </p:txBody>
      </p:sp>
      <p:sp>
        <p:nvSpPr>
          <p:cNvPr id="3" name="PlaceHolder 2"/>
          <p:cNvSpPr>
            <a:spLocks noGrp="1"/>
          </p:cNvSpPr>
          <p:nvPr>
            <p:ph type="subTitle"/>
          </p:nvPr>
        </p:nvSpPr>
        <p:spPr>
          <a:xfrm>
            <a:off x="609562" y="3324818"/>
            <a:ext cx="10971684" cy="535981"/>
          </a:xfrm>
          <a:prstGeom prst="rect">
            <a:avLst/>
          </a:prstGeom>
        </p:spPr>
        <p:txBody>
          <a:bodyPr lIns="0" tIns="0" rIns="0" bIns="0" anchor="ctr">
            <a:spAutoFit/>
          </a:bodyPr>
          <a:lstStyle/>
          <a:p>
            <a:pPr algn="ctr"/>
            <a:endParaRPr lang="en-US" sz="3870" b="0" strike="noStrike" spc="-1">
              <a:latin typeface="Arial"/>
            </a:endParaRPr>
          </a:p>
        </p:txBody>
      </p:sp>
    </p:spTree>
    <p:extLst>
      <p:ext uri="{BB962C8B-B14F-4D97-AF65-F5344CB8AC3E}">
        <p14:creationId xmlns:p14="http://schemas.microsoft.com/office/powerpoint/2010/main" val="3601370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B0F3E-5DE0-4167-B0BF-5331A7C6E1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70BFCD-82E3-4F08-A37C-8CE1A9C1AB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95913-5D3D-4E4B-A450-C1E30AB359A9}"/>
              </a:ext>
            </a:extLst>
          </p:cNvPr>
          <p:cNvSpPr>
            <a:spLocks noGrp="1"/>
          </p:cNvSpPr>
          <p:nvPr>
            <p:ph type="dt" sz="half" idx="10"/>
          </p:nvPr>
        </p:nvSpPr>
        <p:spPr/>
        <p:txBody>
          <a:bodyPr/>
          <a:lstStyle/>
          <a:p>
            <a:fld id="{60BAA90C-2C29-406F-9E4F-2581051C507B}" type="datetimeFigureOut">
              <a:rPr lang="en-US" smtClean="0"/>
              <a:t>4/23/2021</a:t>
            </a:fld>
            <a:endParaRPr lang="en-US"/>
          </a:p>
        </p:txBody>
      </p:sp>
      <p:sp>
        <p:nvSpPr>
          <p:cNvPr id="5" name="Footer Placeholder 4">
            <a:extLst>
              <a:ext uri="{FF2B5EF4-FFF2-40B4-BE49-F238E27FC236}">
                <a16:creationId xmlns:a16="http://schemas.microsoft.com/office/drawing/2014/main" id="{8F7A7DD9-140D-45F0-958B-54C9C042E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EF8C3-904E-4686-9E69-991004461DB7}"/>
              </a:ext>
            </a:extLst>
          </p:cNvPr>
          <p:cNvSpPr>
            <a:spLocks noGrp="1"/>
          </p:cNvSpPr>
          <p:nvPr>
            <p:ph type="sldNum" sz="quarter" idx="12"/>
          </p:nvPr>
        </p:nvSpPr>
        <p:spPr/>
        <p:txBody>
          <a:bodyPr/>
          <a:lstStyle/>
          <a:p>
            <a:fld id="{03BE7A48-05F8-47E2-B9DB-3C37DA036C5C}" type="slidenum">
              <a:rPr lang="en-US" smtClean="0"/>
              <a:t>‹#›</a:t>
            </a:fld>
            <a:endParaRPr lang="en-US"/>
          </a:p>
        </p:txBody>
      </p:sp>
    </p:spTree>
    <p:extLst>
      <p:ext uri="{BB962C8B-B14F-4D97-AF65-F5344CB8AC3E}">
        <p14:creationId xmlns:p14="http://schemas.microsoft.com/office/powerpoint/2010/main" val="3738231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5DB97-F6D6-4A8D-BF20-A87752CB91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40EA3D-309B-415D-864E-F10792D62C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4109E-E99A-4279-95DA-6A3A07A1D001}"/>
              </a:ext>
            </a:extLst>
          </p:cNvPr>
          <p:cNvSpPr>
            <a:spLocks noGrp="1"/>
          </p:cNvSpPr>
          <p:nvPr>
            <p:ph type="dt" sz="half" idx="10"/>
          </p:nvPr>
        </p:nvSpPr>
        <p:spPr/>
        <p:txBody>
          <a:bodyPr/>
          <a:lstStyle/>
          <a:p>
            <a:fld id="{60BAA90C-2C29-406F-9E4F-2581051C507B}" type="datetimeFigureOut">
              <a:rPr lang="en-US" smtClean="0"/>
              <a:t>4/23/2021</a:t>
            </a:fld>
            <a:endParaRPr lang="en-US"/>
          </a:p>
        </p:txBody>
      </p:sp>
      <p:sp>
        <p:nvSpPr>
          <p:cNvPr id="5" name="Footer Placeholder 4">
            <a:extLst>
              <a:ext uri="{FF2B5EF4-FFF2-40B4-BE49-F238E27FC236}">
                <a16:creationId xmlns:a16="http://schemas.microsoft.com/office/drawing/2014/main" id="{786574C9-E696-46C8-A425-731A7ADC2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B7F883-25E9-46F3-82F4-D4BC4437D4BC}"/>
              </a:ext>
            </a:extLst>
          </p:cNvPr>
          <p:cNvSpPr>
            <a:spLocks noGrp="1"/>
          </p:cNvSpPr>
          <p:nvPr>
            <p:ph type="sldNum" sz="quarter" idx="12"/>
          </p:nvPr>
        </p:nvSpPr>
        <p:spPr/>
        <p:txBody>
          <a:bodyPr/>
          <a:lstStyle/>
          <a:p>
            <a:fld id="{03BE7A48-05F8-47E2-B9DB-3C37DA036C5C}" type="slidenum">
              <a:rPr lang="en-US" smtClean="0"/>
              <a:t>‹#›</a:t>
            </a:fld>
            <a:endParaRPr lang="en-US"/>
          </a:p>
        </p:txBody>
      </p:sp>
    </p:spTree>
    <p:extLst>
      <p:ext uri="{BB962C8B-B14F-4D97-AF65-F5344CB8AC3E}">
        <p14:creationId xmlns:p14="http://schemas.microsoft.com/office/powerpoint/2010/main" val="3487664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19646-9BEA-4288-AEA7-0590D10B3E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26DA47-000F-47F0-80EA-0B185C12C3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698754-F5F4-423B-8ED9-A4A37F6F49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854CA1-6F0B-4686-A29B-85AADCFED076}"/>
              </a:ext>
            </a:extLst>
          </p:cNvPr>
          <p:cNvSpPr>
            <a:spLocks noGrp="1"/>
          </p:cNvSpPr>
          <p:nvPr>
            <p:ph type="dt" sz="half" idx="10"/>
          </p:nvPr>
        </p:nvSpPr>
        <p:spPr/>
        <p:txBody>
          <a:bodyPr/>
          <a:lstStyle/>
          <a:p>
            <a:fld id="{60BAA90C-2C29-406F-9E4F-2581051C507B}" type="datetimeFigureOut">
              <a:rPr lang="en-US" smtClean="0"/>
              <a:t>4/23/2021</a:t>
            </a:fld>
            <a:endParaRPr lang="en-US"/>
          </a:p>
        </p:txBody>
      </p:sp>
      <p:sp>
        <p:nvSpPr>
          <p:cNvPr id="6" name="Footer Placeholder 5">
            <a:extLst>
              <a:ext uri="{FF2B5EF4-FFF2-40B4-BE49-F238E27FC236}">
                <a16:creationId xmlns:a16="http://schemas.microsoft.com/office/drawing/2014/main" id="{2A7B089B-5AD9-472F-8F4B-73F477842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D533FF-F66F-4E6C-926E-347C43EFB0DA}"/>
              </a:ext>
            </a:extLst>
          </p:cNvPr>
          <p:cNvSpPr>
            <a:spLocks noGrp="1"/>
          </p:cNvSpPr>
          <p:nvPr>
            <p:ph type="sldNum" sz="quarter" idx="12"/>
          </p:nvPr>
        </p:nvSpPr>
        <p:spPr/>
        <p:txBody>
          <a:bodyPr/>
          <a:lstStyle/>
          <a:p>
            <a:fld id="{03BE7A48-05F8-47E2-B9DB-3C37DA036C5C}" type="slidenum">
              <a:rPr lang="en-US" smtClean="0"/>
              <a:t>‹#›</a:t>
            </a:fld>
            <a:endParaRPr lang="en-US"/>
          </a:p>
        </p:txBody>
      </p:sp>
    </p:spTree>
    <p:extLst>
      <p:ext uri="{BB962C8B-B14F-4D97-AF65-F5344CB8AC3E}">
        <p14:creationId xmlns:p14="http://schemas.microsoft.com/office/powerpoint/2010/main" val="2696390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1009A-BCC5-42D2-8107-BE51C7D4B1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4D135A-91BC-43F9-B8B3-9F744236AC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59B40-0B1F-493C-A97E-17F76159CE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C19EDC-5EBD-4C32-AAF4-C4FD641D64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2D90D2-23CC-47CE-8AB3-9D2965D09C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64D62D-71F5-4EDA-8D61-E5BC23E877BE}"/>
              </a:ext>
            </a:extLst>
          </p:cNvPr>
          <p:cNvSpPr>
            <a:spLocks noGrp="1"/>
          </p:cNvSpPr>
          <p:nvPr>
            <p:ph type="dt" sz="half" idx="10"/>
          </p:nvPr>
        </p:nvSpPr>
        <p:spPr/>
        <p:txBody>
          <a:bodyPr/>
          <a:lstStyle/>
          <a:p>
            <a:fld id="{60BAA90C-2C29-406F-9E4F-2581051C507B}" type="datetimeFigureOut">
              <a:rPr lang="en-US" smtClean="0"/>
              <a:t>4/23/2021</a:t>
            </a:fld>
            <a:endParaRPr lang="en-US"/>
          </a:p>
        </p:txBody>
      </p:sp>
      <p:sp>
        <p:nvSpPr>
          <p:cNvPr id="8" name="Footer Placeholder 7">
            <a:extLst>
              <a:ext uri="{FF2B5EF4-FFF2-40B4-BE49-F238E27FC236}">
                <a16:creationId xmlns:a16="http://schemas.microsoft.com/office/drawing/2014/main" id="{269AC017-78AF-4CCB-AB58-550CBEABDD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03214D-23D3-4387-BD23-516A58517EC0}"/>
              </a:ext>
            </a:extLst>
          </p:cNvPr>
          <p:cNvSpPr>
            <a:spLocks noGrp="1"/>
          </p:cNvSpPr>
          <p:nvPr>
            <p:ph type="sldNum" sz="quarter" idx="12"/>
          </p:nvPr>
        </p:nvSpPr>
        <p:spPr/>
        <p:txBody>
          <a:bodyPr/>
          <a:lstStyle/>
          <a:p>
            <a:fld id="{03BE7A48-05F8-47E2-B9DB-3C37DA036C5C}" type="slidenum">
              <a:rPr lang="en-US" smtClean="0"/>
              <a:t>‹#›</a:t>
            </a:fld>
            <a:endParaRPr lang="en-US"/>
          </a:p>
        </p:txBody>
      </p:sp>
    </p:spTree>
    <p:extLst>
      <p:ext uri="{BB962C8B-B14F-4D97-AF65-F5344CB8AC3E}">
        <p14:creationId xmlns:p14="http://schemas.microsoft.com/office/powerpoint/2010/main" val="1723209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CC5D-DAC1-486D-8EA9-30AB582DB1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65F346-3020-49B1-B1DF-CA6EE7504A52}"/>
              </a:ext>
            </a:extLst>
          </p:cNvPr>
          <p:cNvSpPr>
            <a:spLocks noGrp="1"/>
          </p:cNvSpPr>
          <p:nvPr>
            <p:ph type="dt" sz="half" idx="10"/>
          </p:nvPr>
        </p:nvSpPr>
        <p:spPr/>
        <p:txBody>
          <a:bodyPr/>
          <a:lstStyle/>
          <a:p>
            <a:fld id="{60BAA90C-2C29-406F-9E4F-2581051C507B}" type="datetimeFigureOut">
              <a:rPr lang="en-US" smtClean="0"/>
              <a:t>4/23/2021</a:t>
            </a:fld>
            <a:endParaRPr lang="en-US"/>
          </a:p>
        </p:txBody>
      </p:sp>
      <p:sp>
        <p:nvSpPr>
          <p:cNvPr id="4" name="Footer Placeholder 3">
            <a:extLst>
              <a:ext uri="{FF2B5EF4-FFF2-40B4-BE49-F238E27FC236}">
                <a16:creationId xmlns:a16="http://schemas.microsoft.com/office/drawing/2014/main" id="{E8C186BB-C0DE-47BC-8F7D-08DD5C459B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FD3016-83E1-4AA4-A281-1007F6DD0D84}"/>
              </a:ext>
            </a:extLst>
          </p:cNvPr>
          <p:cNvSpPr>
            <a:spLocks noGrp="1"/>
          </p:cNvSpPr>
          <p:nvPr>
            <p:ph type="sldNum" sz="quarter" idx="12"/>
          </p:nvPr>
        </p:nvSpPr>
        <p:spPr/>
        <p:txBody>
          <a:bodyPr/>
          <a:lstStyle/>
          <a:p>
            <a:fld id="{03BE7A48-05F8-47E2-B9DB-3C37DA036C5C}" type="slidenum">
              <a:rPr lang="en-US" smtClean="0"/>
              <a:t>‹#›</a:t>
            </a:fld>
            <a:endParaRPr lang="en-US"/>
          </a:p>
        </p:txBody>
      </p:sp>
    </p:spTree>
    <p:extLst>
      <p:ext uri="{BB962C8B-B14F-4D97-AF65-F5344CB8AC3E}">
        <p14:creationId xmlns:p14="http://schemas.microsoft.com/office/powerpoint/2010/main" val="1618527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CBBAF-E2FC-4810-A878-180CB4227E9B}"/>
              </a:ext>
            </a:extLst>
          </p:cNvPr>
          <p:cNvSpPr>
            <a:spLocks noGrp="1"/>
          </p:cNvSpPr>
          <p:nvPr>
            <p:ph type="dt" sz="half" idx="10"/>
          </p:nvPr>
        </p:nvSpPr>
        <p:spPr/>
        <p:txBody>
          <a:bodyPr/>
          <a:lstStyle/>
          <a:p>
            <a:fld id="{60BAA90C-2C29-406F-9E4F-2581051C507B}" type="datetimeFigureOut">
              <a:rPr lang="en-US" smtClean="0"/>
              <a:t>4/23/2021</a:t>
            </a:fld>
            <a:endParaRPr lang="en-US"/>
          </a:p>
        </p:txBody>
      </p:sp>
      <p:sp>
        <p:nvSpPr>
          <p:cNvPr id="3" name="Footer Placeholder 2">
            <a:extLst>
              <a:ext uri="{FF2B5EF4-FFF2-40B4-BE49-F238E27FC236}">
                <a16:creationId xmlns:a16="http://schemas.microsoft.com/office/drawing/2014/main" id="{0C838345-188F-4A22-A89C-E13602C6E3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082C63-EF45-4A4C-94FC-38520E22D9F1}"/>
              </a:ext>
            </a:extLst>
          </p:cNvPr>
          <p:cNvSpPr>
            <a:spLocks noGrp="1"/>
          </p:cNvSpPr>
          <p:nvPr>
            <p:ph type="sldNum" sz="quarter" idx="12"/>
          </p:nvPr>
        </p:nvSpPr>
        <p:spPr/>
        <p:txBody>
          <a:bodyPr/>
          <a:lstStyle/>
          <a:p>
            <a:fld id="{03BE7A48-05F8-47E2-B9DB-3C37DA036C5C}" type="slidenum">
              <a:rPr lang="en-US" smtClean="0"/>
              <a:t>‹#›</a:t>
            </a:fld>
            <a:endParaRPr lang="en-US"/>
          </a:p>
        </p:txBody>
      </p:sp>
    </p:spTree>
    <p:extLst>
      <p:ext uri="{BB962C8B-B14F-4D97-AF65-F5344CB8AC3E}">
        <p14:creationId xmlns:p14="http://schemas.microsoft.com/office/powerpoint/2010/main" val="2705220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240D9-165E-4793-90BE-564D69186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F64FF9-5A5C-4A43-92F1-D75E4E46C6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C88B76-CBDA-4F37-9B74-13ECE6414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55AA1-2478-4896-BC86-350FB136928F}"/>
              </a:ext>
            </a:extLst>
          </p:cNvPr>
          <p:cNvSpPr>
            <a:spLocks noGrp="1"/>
          </p:cNvSpPr>
          <p:nvPr>
            <p:ph type="dt" sz="half" idx="10"/>
          </p:nvPr>
        </p:nvSpPr>
        <p:spPr/>
        <p:txBody>
          <a:bodyPr/>
          <a:lstStyle/>
          <a:p>
            <a:fld id="{60BAA90C-2C29-406F-9E4F-2581051C507B}" type="datetimeFigureOut">
              <a:rPr lang="en-US" smtClean="0"/>
              <a:t>4/23/2021</a:t>
            </a:fld>
            <a:endParaRPr lang="en-US"/>
          </a:p>
        </p:txBody>
      </p:sp>
      <p:sp>
        <p:nvSpPr>
          <p:cNvPr id="6" name="Footer Placeholder 5">
            <a:extLst>
              <a:ext uri="{FF2B5EF4-FFF2-40B4-BE49-F238E27FC236}">
                <a16:creationId xmlns:a16="http://schemas.microsoft.com/office/drawing/2014/main" id="{F4D3EAF0-517C-476D-9955-E30DFF56B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7194A-90D1-4133-A91B-D0A6B778EF80}"/>
              </a:ext>
            </a:extLst>
          </p:cNvPr>
          <p:cNvSpPr>
            <a:spLocks noGrp="1"/>
          </p:cNvSpPr>
          <p:nvPr>
            <p:ph type="sldNum" sz="quarter" idx="12"/>
          </p:nvPr>
        </p:nvSpPr>
        <p:spPr/>
        <p:txBody>
          <a:bodyPr/>
          <a:lstStyle/>
          <a:p>
            <a:fld id="{03BE7A48-05F8-47E2-B9DB-3C37DA036C5C}" type="slidenum">
              <a:rPr lang="en-US" smtClean="0"/>
              <a:t>‹#›</a:t>
            </a:fld>
            <a:endParaRPr lang="en-US"/>
          </a:p>
        </p:txBody>
      </p:sp>
    </p:spTree>
    <p:extLst>
      <p:ext uri="{BB962C8B-B14F-4D97-AF65-F5344CB8AC3E}">
        <p14:creationId xmlns:p14="http://schemas.microsoft.com/office/powerpoint/2010/main" val="3812334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2B0F-78AF-428B-AAC2-AE30EEB4A4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6E614B-C776-40ED-8627-4605202E79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C91592-2CED-406D-8726-2CCFDEC90A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915B81-3C11-4205-A04D-4EC06B9545E6}"/>
              </a:ext>
            </a:extLst>
          </p:cNvPr>
          <p:cNvSpPr>
            <a:spLocks noGrp="1"/>
          </p:cNvSpPr>
          <p:nvPr>
            <p:ph type="dt" sz="half" idx="10"/>
          </p:nvPr>
        </p:nvSpPr>
        <p:spPr/>
        <p:txBody>
          <a:bodyPr/>
          <a:lstStyle/>
          <a:p>
            <a:fld id="{60BAA90C-2C29-406F-9E4F-2581051C507B}" type="datetimeFigureOut">
              <a:rPr lang="en-US" smtClean="0"/>
              <a:t>4/23/2021</a:t>
            </a:fld>
            <a:endParaRPr lang="en-US"/>
          </a:p>
        </p:txBody>
      </p:sp>
      <p:sp>
        <p:nvSpPr>
          <p:cNvPr id="6" name="Footer Placeholder 5">
            <a:extLst>
              <a:ext uri="{FF2B5EF4-FFF2-40B4-BE49-F238E27FC236}">
                <a16:creationId xmlns:a16="http://schemas.microsoft.com/office/drawing/2014/main" id="{28453530-24F6-4742-A67B-CAB41752A5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CC190-6208-4C34-94C4-BDA849B3E828}"/>
              </a:ext>
            </a:extLst>
          </p:cNvPr>
          <p:cNvSpPr>
            <a:spLocks noGrp="1"/>
          </p:cNvSpPr>
          <p:nvPr>
            <p:ph type="sldNum" sz="quarter" idx="12"/>
          </p:nvPr>
        </p:nvSpPr>
        <p:spPr/>
        <p:txBody>
          <a:bodyPr/>
          <a:lstStyle/>
          <a:p>
            <a:fld id="{03BE7A48-05F8-47E2-B9DB-3C37DA036C5C}" type="slidenum">
              <a:rPr lang="en-US" smtClean="0"/>
              <a:t>‹#›</a:t>
            </a:fld>
            <a:endParaRPr lang="en-US"/>
          </a:p>
        </p:txBody>
      </p:sp>
    </p:spTree>
    <p:extLst>
      <p:ext uri="{BB962C8B-B14F-4D97-AF65-F5344CB8AC3E}">
        <p14:creationId xmlns:p14="http://schemas.microsoft.com/office/powerpoint/2010/main" val="3438975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17BEAE-B2BD-4E17-9296-900E8C6497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7B1D6A-90D9-4213-8C48-F3E935011F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C650EF-6B6C-47A5-93A3-B8F664AD54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BAA90C-2C29-406F-9E4F-2581051C507B}" type="datetimeFigureOut">
              <a:rPr lang="en-US" smtClean="0"/>
              <a:t>4/23/2021</a:t>
            </a:fld>
            <a:endParaRPr lang="en-US"/>
          </a:p>
        </p:txBody>
      </p:sp>
      <p:sp>
        <p:nvSpPr>
          <p:cNvPr id="5" name="Footer Placeholder 4">
            <a:extLst>
              <a:ext uri="{FF2B5EF4-FFF2-40B4-BE49-F238E27FC236}">
                <a16:creationId xmlns:a16="http://schemas.microsoft.com/office/drawing/2014/main" id="{F9F76B97-3204-433B-B14B-46C4350794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D228B9-729C-41DE-A1E6-14B6552DEB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E7A48-05F8-47E2-B9DB-3C37DA036C5C}" type="slidenum">
              <a:rPr lang="en-US" smtClean="0"/>
              <a:t>‹#›</a:t>
            </a:fld>
            <a:endParaRPr lang="en-US"/>
          </a:p>
        </p:txBody>
      </p:sp>
    </p:spTree>
    <p:extLst>
      <p:ext uri="{BB962C8B-B14F-4D97-AF65-F5344CB8AC3E}">
        <p14:creationId xmlns:p14="http://schemas.microsoft.com/office/powerpoint/2010/main" val="87400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hyperlink" Target="https://doi.org/10.1148/rg.2015140156"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148/rg.2015140156" TargetMode="External"/><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6.emf"/><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doi.org/10.1148/rg.2015140156"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commons.wikimedia.org/wiki/File:Bones_of_the_foot,_forearm,_and_hand._Crayon_manner_print_by_Wellcome_V0007883ER.jpg"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leohanddoc.com/pdf/distal-phalangeal-fingertip-injuries.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nabilebraheim.wordpress.com/2017/07/13/finger-fracture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Sport and Spine cases</a:t>
            </a:r>
          </a:p>
        </p:txBody>
      </p:sp>
    </p:spTree>
    <p:extLst>
      <p:ext uri="{BB962C8B-B14F-4D97-AF65-F5344CB8AC3E}">
        <p14:creationId xmlns:p14="http://schemas.microsoft.com/office/powerpoint/2010/main" val="3725699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7CF57-78D9-4001-A730-35F4C63498E0}"/>
              </a:ext>
            </a:extLst>
          </p:cNvPr>
          <p:cNvSpPr>
            <a:spLocks noGrp="1"/>
          </p:cNvSpPr>
          <p:nvPr>
            <p:ph type="title"/>
          </p:nvPr>
        </p:nvSpPr>
        <p:spPr/>
        <p:txBody>
          <a:bodyPr/>
          <a:lstStyle/>
          <a:p>
            <a:r>
              <a:rPr lang="en-US" dirty="0"/>
              <a:t>Lateral Process Fractures</a:t>
            </a:r>
            <a:br>
              <a:rPr lang="en-US" dirty="0"/>
            </a:br>
            <a:endParaRPr lang="en-US" dirty="0"/>
          </a:p>
        </p:txBody>
      </p:sp>
      <p:sp>
        <p:nvSpPr>
          <p:cNvPr id="3" name="Content Placeholder 2">
            <a:extLst>
              <a:ext uri="{FF2B5EF4-FFF2-40B4-BE49-F238E27FC236}">
                <a16:creationId xmlns:a16="http://schemas.microsoft.com/office/drawing/2014/main" id="{E7EC118B-CC1D-4974-A05C-3167F1ED87AE}"/>
              </a:ext>
            </a:extLst>
          </p:cNvPr>
          <p:cNvSpPr>
            <a:spLocks noGrp="1"/>
          </p:cNvSpPr>
          <p:nvPr>
            <p:ph idx="1"/>
          </p:nvPr>
        </p:nvSpPr>
        <p:spPr>
          <a:xfrm>
            <a:off x="650461" y="1540786"/>
            <a:ext cx="10820400" cy="5266414"/>
          </a:xfrm>
        </p:spPr>
        <p:txBody>
          <a:bodyPr>
            <a:normAutofit fontScale="85000" lnSpcReduction="20000"/>
          </a:bodyPr>
          <a:lstStyle/>
          <a:p>
            <a:r>
              <a:rPr lang="en-US" dirty="0"/>
              <a:t>Lateral process fractures are often occult on initial radiographs and are commonly present in the setting of persistent pain about the lateral side of the ankle after forced dorsiflexion and eversion injuries to the foot (33).</a:t>
            </a:r>
          </a:p>
          <a:p>
            <a:r>
              <a:rPr lang="en-US" dirty="0"/>
              <a:t>( some texts state dorsiflexion and inversion….)</a:t>
            </a:r>
          </a:p>
          <a:p>
            <a:endParaRPr lang="en-US" dirty="0"/>
          </a:p>
          <a:p>
            <a:r>
              <a:rPr lang="en-US" dirty="0"/>
              <a:t>The lateral process of the talus forms the anterolateral part of the posterior subtalar joint facet. Its lateral aspect articulates with the tip of the fibula. Fractures of the lateral process are best appreciated on AP ankle radiographs. This type of fracture can also be seen as an interruption of the cortex of the lateral process, since the lateral process is normally contiguous with the lateral aspect of the talar dome. Lateral process fractures are often missed on initial radiographs (33). CT is frequently necessary to both detect and appreciate the extent of the injury (34).</a:t>
            </a:r>
          </a:p>
          <a:p>
            <a:endParaRPr lang="en-US" dirty="0"/>
          </a:p>
          <a:p>
            <a:endParaRPr lang="en-US" dirty="0"/>
          </a:p>
          <a:p>
            <a:pPr marL="0" indent="0">
              <a:buNone/>
            </a:pPr>
            <a:r>
              <a:rPr lang="en-US" sz="1900" dirty="0">
                <a:solidFill>
                  <a:schemeClr val="accent1"/>
                </a:solidFill>
              </a:rPr>
              <a:t>Talar Fractures and Dislocations:  A Radiologist’s Guide to Timely Diagnosis and Classification  </a:t>
            </a:r>
          </a:p>
          <a:p>
            <a:pPr marL="0" indent="0">
              <a:buNone/>
            </a:pPr>
            <a:r>
              <a:rPr lang="en-US" sz="1900" dirty="0">
                <a:solidFill>
                  <a:schemeClr val="accent1"/>
                </a:solidFill>
              </a:rPr>
              <a:t>May-June 2015 radiographics.rsna.org</a:t>
            </a:r>
          </a:p>
        </p:txBody>
      </p:sp>
    </p:spTree>
    <p:extLst>
      <p:ext uri="{BB962C8B-B14F-4D97-AF65-F5344CB8AC3E}">
        <p14:creationId xmlns:p14="http://schemas.microsoft.com/office/powerpoint/2010/main" val="3169218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D10719-8CFB-477E-978F-09DEE76BEA5C}"/>
              </a:ext>
            </a:extLst>
          </p:cNvPr>
          <p:cNvSpPr>
            <a:spLocks noGrp="1"/>
          </p:cNvSpPr>
          <p:nvPr>
            <p:ph idx="1"/>
          </p:nvPr>
        </p:nvSpPr>
        <p:spPr>
          <a:xfrm>
            <a:off x="720143" y="1936982"/>
            <a:ext cx="10820400" cy="3381993"/>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An unexpectedly high number of lateral process fractures are noted in snowboarders. Lateral process fractures account for 2.3% of all snowboarding injuries and 15% of all ankle injuries (35).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Snowboarders are 17 times more likely to experience lateral process fractures than the general population (36).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In addition, isolated lateral process fractures occur secondary to automobile collisions or falls. In a recent study by Dale et al (9), lateral process fractures were present in 19% of talar fractures in patients injured in motor vehicle accidents and falls from a height.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endParaRPr lang="en-US" sz="3200" dirty="0"/>
          </a:p>
        </p:txBody>
      </p:sp>
    </p:spTree>
    <p:extLst>
      <p:ext uri="{BB962C8B-B14F-4D97-AF65-F5344CB8AC3E}">
        <p14:creationId xmlns:p14="http://schemas.microsoft.com/office/powerpoint/2010/main" val="2587721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7B5E-186A-4632-9414-125123A415B9}"/>
              </a:ext>
            </a:extLst>
          </p:cNvPr>
          <p:cNvSpPr>
            <a:spLocks noGrp="1"/>
          </p:cNvSpPr>
          <p:nvPr>
            <p:ph type="title"/>
          </p:nvPr>
        </p:nvSpPr>
        <p:spPr/>
        <p:txBody>
          <a:bodyPr/>
          <a:lstStyle/>
          <a:p>
            <a:r>
              <a:rPr lang="en-US" cap="none" dirty="0">
                <a:solidFill>
                  <a:prstClr val="white"/>
                </a:solidFill>
                <a:ea typeface="+mn-ea"/>
                <a:cs typeface="+mn-cs"/>
              </a:rPr>
              <a:t>Lateral process fractures</a:t>
            </a:r>
            <a:endParaRPr lang="en-US" dirty="0"/>
          </a:p>
        </p:txBody>
      </p:sp>
      <p:sp>
        <p:nvSpPr>
          <p:cNvPr id="3" name="Content Placeholder 2">
            <a:extLst>
              <a:ext uri="{FF2B5EF4-FFF2-40B4-BE49-F238E27FC236}">
                <a16:creationId xmlns:a16="http://schemas.microsoft.com/office/drawing/2014/main" id="{3394234E-8183-416B-A11A-5A2C6D921D42}"/>
              </a:ext>
            </a:extLst>
          </p:cNvPr>
          <p:cNvSpPr>
            <a:spLocks noGrp="1"/>
          </p:cNvSpPr>
          <p:nvPr>
            <p:ph idx="1"/>
          </p:nvPr>
        </p:nvSpPr>
        <p:spPr/>
        <p:txBody>
          <a:bodyPr>
            <a:normAutofit/>
          </a:bodyPr>
          <a:lstStyle/>
          <a:p>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Classified into three types, according to the Hawkins criteria: </a:t>
            </a:r>
          </a:p>
          <a:p>
            <a:endParaRPr lang="en-US" sz="2400" dirty="0">
              <a:solidFill>
                <a:prstClr val="white"/>
              </a:solidFill>
              <a:latin typeface="Century Gothic" panose="020B0502020202020204"/>
            </a:endParaRPr>
          </a:p>
          <a:p>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Type 1 : simple  - </a:t>
            </a:r>
            <a:r>
              <a:rPr kumimoji="0" lang="en-US" sz="2400" b="0" i="0" u="none" strike="noStrike" kern="1200" cap="none" spc="0" normalizeH="0" baseline="0" noProof="0" dirty="0" err="1">
                <a:ln>
                  <a:noFill/>
                </a:ln>
                <a:solidFill>
                  <a:prstClr val="white"/>
                </a:solidFill>
                <a:effectLst/>
                <a:uLnTx/>
                <a:uFillTx/>
                <a:latin typeface="Century Gothic" panose="020B0502020202020204"/>
                <a:ea typeface="+mn-ea"/>
                <a:cs typeface="+mn-cs"/>
              </a:rPr>
              <a:t>m.c.</a:t>
            </a: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 – large fragment with single </a:t>
            </a:r>
            <a:r>
              <a:rPr kumimoji="0" lang="en-US" sz="2400" b="0" i="0" u="none" strike="noStrike" kern="1200" cap="none" spc="0" normalizeH="0" baseline="0" noProof="0" dirty="0" err="1">
                <a:ln>
                  <a:noFill/>
                </a:ln>
                <a:solidFill>
                  <a:prstClr val="white"/>
                </a:solidFill>
                <a:effectLst/>
                <a:uLnTx/>
                <a:uFillTx/>
                <a:latin typeface="Century Gothic" panose="020B0502020202020204"/>
                <a:ea typeface="+mn-ea"/>
                <a:cs typeface="+mn-cs"/>
              </a:rPr>
              <a:t>fx</a:t>
            </a: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 line from tibiofibular art. Surface to the subtalar jt.</a:t>
            </a:r>
          </a:p>
          <a:p>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r>
              <a:rPr lang="en-US" sz="2400" dirty="0">
                <a:solidFill>
                  <a:prstClr val="white"/>
                </a:solidFill>
                <a:latin typeface="Century Gothic" panose="020B0502020202020204"/>
              </a:rPr>
              <a:t>Type 2:  </a:t>
            </a: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comminuted – involves entire lateral process and both artic. Surfaces</a:t>
            </a:r>
          </a:p>
          <a:p>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r>
              <a:rPr lang="en-US" sz="2400" dirty="0">
                <a:solidFill>
                  <a:prstClr val="white"/>
                </a:solidFill>
                <a:latin typeface="Century Gothic" panose="020B0502020202020204"/>
              </a:rPr>
              <a:t>Type 3:  </a:t>
            </a:r>
            <a:r>
              <a:rPr lang="en-US" sz="2400" dirty="0">
                <a:solidFill>
                  <a:prstClr val="white"/>
                </a:solidFill>
              </a:rPr>
              <a:t>chip - region of the sinus tarsi and are usually visualized only on lateral radiographs.</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endParaRPr lang="en-US" dirty="0"/>
          </a:p>
        </p:txBody>
      </p:sp>
    </p:spTree>
    <p:extLst>
      <p:ext uri="{BB962C8B-B14F-4D97-AF65-F5344CB8AC3E}">
        <p14:creationId xmlns:p14="http://schemas.microsoft.com/office/powerpoint/2010/main" val="2271263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FEF15-3F76-481C-BA5B-D270869D07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1E468D-12E3-4DFD-BCCB-364759A66B04}"/>
              </a:ext>
            </a:extLst>
          </p:cNvPr>
          <p:cNvSpPr>
            <a:spLocks noGrp="1"/>
          </p:cNvSpPr>
          <p:nvPr>
            <p:ph idx="1"/>
          </p:nvPr>
        </p:nvSpPr>
        <p:spPr>
          <a:xfrm>
            <a:off x="135228" y="1185083"/>
            <a:ext cx="5520743" cy="5454312"/>
          </a:xfrm>
        </p:spPr>
        <p:txBody>
          <a:bodyPr>
            <a:normAutofit fontScale="92500" lnSpcReduction="10000"/>
          </a:bodyPr>
          <a:lstStyle/>
          <a:p>
            <a:r>
              <a:rPr lang="en-US" dirty="0"/>
              <a:t>Classification of lateral process fractures.</a:t>
            </a:r>
          </a:p>
          <a:p>
            <a:r>
              <a:rPr lang="en-US" dirty="0"/>
              <a:t>Type I (simple) fracture involves the talofibular articular surface and posterior talocalcaneal articular surface.</a:t>
            </a:r>
          </a:p>
          <a:p>
            <a:endParaRPr lang="en-US" dirty="0"/>
          </a:p>
          <a:p>
            <a:r>
              <a:rPr lang="en-US" dirty="0"/>
              <a:t>Type 2 (comminuted) fracture involves both articular surfaces and the entire lateral process. </a:t>
            </a:r>
          </a:p>
          <a:p>
            <a:r>
              <a:rPr lang="en-US" dirty="0"/>
              <a:t>Type 3 (chip) fracture involves the anterior-inferior portion of the posterior articular process and thus involves only the subtalar joint.</a:t>
            </a:r>
          </a:p>
        </p:txBody>
      </p:sp>
      <p:pic>
        <p:nvPicPr>
          <p:cNvPr id="5" name="Picture 4">
            <a:extLst>
              <a:ext uri="{FF2B5EF4-FFF2-40B4-BE49-F238E27FC236}">
                <a16:creationId xmlns:a16="http://schemas.microsoft.com/office/drawing/2014/main" id="{9F3591F2-9E3B-42A1-AF33-AA79A4E76BA3}"/>
              </a:ext>
            </a:extLst>
          </p:cNvPr>
          <p:cNvPicPr>
            <a:picLocks noChangeAspect="1"/>
          </p:cNvPicPr>
          <p:nvPr/>
        </p:nvPicPr>
        <p:blipFill>
          <a:blip r:embed="rId2"/>
          <a:stretch>
            <a:fillRect/>
          </a:stretch>
        </p:blipFill>
        <p:spPr>
          <a:xfrm>
            <a:off x="5483837" y="218399"/>
            <a:ext cx="6420626" cy="4787190"/>
          </a:xfrm>
          <a:prstGeom prst="rect">
            <a:avLst/>
          </a:prstGeom>
        </p:spPr>
      </p:pic>
      <p:sp>
        <p:nvSpPr>
          <p:cNvPr id="4" name="TextBox 3">
            <a:extLst>
              <a:ext uri="{FF2B5EF4-FFF2-40B4-BE49-F238E27FC236}">
                <a16:creationId xmlns:a16="http://schemas.microsoft.com/office/drawing/2014/main" id="{BD220962-66EA-45BA-877E-D20FAA623DE0}"/>
              </a:ext>
            </a:extLst>
          </p:cNvPr>
          <p:cNvSpPr txBox="1"/>
          <p:nvPr/>
        </p:nvSpPr>
        <p:spPr>
          <a:xfrm>
            <a:off x="7802450" y="2057401"/>
            <a:ext cx="1227786" cy="369332"/>
          </a:xfrm>
          <a:prstGeom prst="rect">
            <a:avLst/>
          </a:prstGeom>
          <a:noFill/>
        </p:spPr>
        <p:txBody>
          <a:bodyPr wrap="square" rtlCol="0">
            <a:spAutoFit/>
          </a:bodyPr>
          <a:lstStyle/>
          <a:p>
            <a:r>
              <a:rPr lang="en-US" dirty="0">
                <a:solidFill>
                  <a:schemeClr val="bg1"/>
                </a:solidFill>
              </a:rPr>
              <a:t>Type 1</a:t>
            </a:r>
          </a:p>
        </p:txBody>
      </p:sp>
      <p:sp>
        <p:nvSpPr>
          <p:cNvPr id="6" name="TextBox 5">
            <a:extLst>
              <a:ext uri="{FF2B5EF4-FFF2-40B4-BE49-F238E27FC236}">
                <a16:creationId xmlns:a16="http://schemas.microsoft.com/office/drawing/2014/main" id="{BD5EBB21-73CD-4ED7-A665-E7C0DA49051B}"/>
              </a:ext>
            </a:extLst>
          </p:cNvPr>
          <p:cNvSpPr txBox="1"/>
          <p:nvPr/>
        </p:nvSpPr>
        <p:spPr>
          <a:xfrm>
            <a:off x="7654552" y="4518338"/>
            <a:ext cx="1227785" cy="369332"/>
          </a:xfrm>
          <a:prstGeom prst="rect">
            <a:avLst/>
          </a:prstGeom>
          <a:noFill/>
        </p:spPr>
        <p:txBody>
          <a:bodyPr wrap="square" rtlCol="0">
            <a:spAutoFit/>
          </a:bodyPr>
          <a:lstStyle/>
          <a:p>
            <a:r>
              <a:rPr lang="en-US" dirty="0">
                <a:solidFill>
                  <a:schemeClr val="bg1"/>
                </a:solidFill>
              </a:rPr>
              <a:t>Type 2</a:t>
            </a:r>
          </a:p>
        </p:txBody>
      </p:sp>
      <p:sp>
        <p:nvSpPr>
          <p:cNvPr id="7" name="TextBox 6">
            <a:extLst>
              <a:ext uri="{FF2B5EF4-FFF2-40B4-BE49-F238E27FC236}">
                <a16:creationId xmlns:a16="http://schemas.microsoft.com/office/drawing/2014/main" id="{08790D8E-A080-40AB-9336-2C8B25C7C858}"/>
              </a:ext>
            </a:extLst>
          </p:cNvPr>
          <p:cNvSpPr txBox="1"/>
          <p:nvPr/>
        </p:nvSpPr>
        <p:spPr>
          <a:xfrm>
            <a:off x="10530625" y="4476777"/>
            <a:ext cx="1043190" cy="369332"/>
          </a:xfrm>
          <a:prstGeom prst="rect">
            <a:avLst/>
          </a:prstGeom>
          <a:noFill/>
        </p:spPr>
        <p:txBody>
          <a:bodyPr wrap="square" rtlCol="0">
            <a:spAutoFit/>
          </a:bodyPr>
          <a:lstStyle/>
          <a:p>
            <a:r>
              <a:rPr lang="en-US" dirty="0">
                <a:solidFill>
                  <a:schemeClr val="bg1"/>
                </a:solidFill>
              </a:rPr>
              <a:t>Type 3</a:t>
            </a:r>
          </a:p>
        </p:txBody>
      </p:sp>
    </p:spTree>
    <p:extLst>
      <p:ext uri="{BB962C8B-B14F-4D97-AF65-F5344CB8AC3E}">
        <p14:creationId xmlns:p14="http://schemas.microsoft.com/office/powerpoint/2010/main" val="4052592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65E60-7890-431C-9435-18923E20A3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CCB0C8-89E4-426F-9DF1-1E7B0012ECE5}"/>
              </a:ext>
            </a:extLst>
          </p:cNvPr>
          <p:cNvSpPr>
            <a:spLocks noGrp="1"/>
          </p:cNvSpPr>
          <p:nvPr>
            <p:ph idx="1"/>
          </p:nvPr>
        </p:nvSpPr>
        <p:spPr>
          <a:xfrm>
            <a:off x="323574" y="613133"/>
            <a:ext cx="6223000" cy="5721406"/>
          </a:xfrm>
          <a:solidFill>
            <a:schemeClr val="bg1">
              <a:lumMod val="95000"/>
              <a:lumOff val="5000"/>
            </a:schemeClr>
          </a:solidFill>
        </p:spPr>
        <p:txBody>
          <a:bodyPr>
            <a:normAutofit lnSpcReduction="10000"/>
          </a:bodyPr>
          <a:lstStyle/>
          <a:p>
            <a:r>
              <a:rPr lang="en-US" dirty="0"/>
              <a:t>Hawkins type I lateral process fracture. </a:t>
            </a:r>
          </a:p>
          <a:p>
            <a:pPr>
              <a:lnSpc>
                <a:spcPct val="110000"/>
              </a:lnSpc>
            </a:pPr>
            <a:r>
              <a:rPr lang="en-US" sz="2400" dirty="0"/>
              <a:t>(a) Lateral radiograph of the ankle shows a nondisplaced fracture of the lateral process (arrow). The posterior talocalcaneal facet is involved. </a:t>
            </a:r>
          </a:p>
          <a:p>
            <a:pPr>
              <a:lnSpc>
                <a:spcPct val="110000"/>
              </a:lnSpc>
            </a:pPr>
            <a:r>
              <a:rPr lang="en-US" sz="2400" dirty="0"/>
              <a:t>(b) AP radiograph of the ankle shows a nondisplaced fracture of the lateral process (arrow). Involvement of the talofibular articular surface is appreciated on this view of the ankle shows a simple nondisplaced lateral process fracture (arrow).</a:t>
            </a:r>
          </a:p>
          <a:p>
            <a:pPr>
              <a:lnSpc>
                <a:spcPct val="110000"/>
              </a:lnSpc>
            </a:pPr>
            <a:r>
              <a:rPr lang="en-US" sz="2400" dirty="0"/>
              <a:t>(c) Sagittal reformatted CT image of the ankle shows a simple nondisplaced lateral process fracture (arrow).</a:t>
            </a:r>
          </a:p>
        </p:txBody>
      </p:sp>
      <p:pic>
        <p:nvPicPr>
          <p:cNvPr id="5" name="Picture 4">
            <a:extLst>
              <a:ext uri="{FF2B5EF4-FFF2-40B4-BE49-F238E27FC236}">
                <a16:creationId xmlns:a16="http://schemas.microsoft.com/office/drawing/2014/main" id="{E8E1CE4A-1ED1-483F-9929-777310966F8D}"/>
              </a:ext>
            </a:extLst>
          </p:cNvPr>
          <p:cNvPicPr>
            <a:picLocks noChangeAspect="1"/>
          </p:cNvPicPr>
          <p:nvPr/>
        </p:nvPicPr>
        <p:blipFill>
          <a:blip r:embed="rId2"/>
          <a:stretch>
            <a:fillRect/>
          </a:stretch>
        </p:blipFill>
        <p:spPr>
          <a:xfrm>
            <a:off x="6675831" y="217681"/>
            <a:ext cx="5370489" cy="6218458"/>
          </a:xfrm>
          <a:prstGeom prst="rect">
            <a:avLst/>
          </a:prstGeom>
        </p:spPr>
      </p:pic>
      <p:sp>
        <p:nvSpPr>
          <p:cNvPr id="6" name="Rectangle 5">
            <a:extLst>
              <a:ext uri="{FF2B5EF4-FFF2-40B4-BE49-F238E27FC236}">
                <a16:creationId xmlns:a16="http://schemas.microsoft.com/office/drawing/2014/main" id="{56B8F358-25B4-4AB7-9DC8-C49F639F999D}"/>
              </a:ext>
            </a:extLst>
          </p:cNvPr>
          <p:cNvSpPr/>
          <p:nvPr/>
        </p:nvSpPr>
        <p:spPr>
          <a:xfrm>
            <a:off x="6546574" y="217681"/>
            <a:ext cx="2544417" cy="3121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265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8CD98-6633-4F7A-AAF1-1CDCE4EE2501}"/>
              </a:ext>
            </a:extLst>
          </p:cNvPr>
          <p:cNvSpPr>
            <a:spLocks noGrp="1"/>
          </p:cNvSpPr>
          <p:nvPr>
            <p:ph type="title"/>
          </p:nvPr>
        </p:nvSpPr>
        <p:spPr>
          <a:xfrm>
            <a:off x="685800" y="764373"/>
            <a:ext cx="10820400" cy="1293028"/>
          </a:xfrm>
        </p:spPr>
        <p:txBody>
          <a:bodyPr>
            <a:normAutofit fontScale="90000"/>
          </a:bodyPr>
          <a:lstStyle/>
          <a:p>
            <a:r>
              <a:rPr lang="en-US" dirty="0"/>
              <a:t>Osteochondral Fractures </a:t>
            </a:r>
            <a:br>
              <a:rPr lang="en-US" dirty="0"/>
            </a:br>
            <a:r>
              <a:rPr lang="en-US" dirty="0"/>
              <a:t>of the Talar Dome</a:t>
            </a:r>
            <a:br>
              <a:rPr lang="en-US" dirty="0"/>
            </a:br>
            <a:endParaRPr lang="en-US" dirty="0"/>
          </a:p>
        </p:txBody>
      </p:sp>
      <p:sp>
        <p:nvSpPr>
          <p:cNvPr id="3" name="Content Placeholder 2">
            <a:extLst>
              <a:ext uri="{FF2B5EF4-FFF2-40B4-BE49-F238E27FC236}">
                <a16:creationId xmlns:a16="http://schemas.microsoft.com/office/drawing/2014/main" id="{199FEF59-34F3-42DC-8585-769ABD5B85CF}"/>
              </a:ext>
            </a:extLst>
          </p:cNvPr>
          <p:cNvSpPr>
            <a:spLocks noGrp="1"/>
          </p:cNvSpPr>
          <p:nvPr>
            <p:ph idx="1"/>
          </p:nvPr>
        </p:nvSpPr>
        <p:spPr/>
        <p:txBody>
          <a:bodyPr>
            <a:normAutofit/>
          </a:bodyPr>
          <a:lstStyle/>
          <a:p>
            <a:r>
              <a:rPr lang="en-US" dirty="0"/>
              <a:t>The generally accepted mechanism of osteochondral fractures of the talar dome is an impaction injury, which damages the articular cartilage and subchondral bone.</a:t>
            </a:r>
          </a:p>
          <a:p>
            <a:endParaRPr lang="en-US" dirty="0"/>
          </a:p>
          <a:p>
            <a:r>
              <a:rPr lang="en-US" dirty="0"/>
              <a:t> Compression fractures of the talar dome may be radiographically occult, and patients are often given the diagnosis of an ankle sprain.</a:t>
            </a:r>
          </a:p>
          <a:p>
            <a:endParaRPr lang="en-US" dirty="0"/>
          </a:p>
          <a:p>
            <a:r>
              <a:rPr lang="en-US" dirty="0"/>
              <a:t>Dale et al  ..found that 31% of talar dome compression fractures were not seen at radiography.</a:t>
            </a:r>
          </a:p>
          <a:p>
            <a:endParaRPr lang="en-US" dirty="0"/>
          </a:p>
          <a:p>
            <a:endParaRPr lang="en-US" dirty="0"/>
          </a:p>
        </p:txBody>
      </p:sp>
    </p:spTree>
    <p:extLst>
      <p:ext uri="{BB962C8B-B14F-4D97-AF65-F5344CB8AC3E}">
        <p14:creationId xmlns:p14="http://schemas.microsoft.com/office/powerpoint/2010/main" val="2729650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501C-21FA-4415-923A-7B1957517F99}"/>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1B9F051C-FD83-497F-96EF-8020EAA3EDD4}"/>
              </a:ext>
            </a:extLst>
          </p:cNvPr>
          <p:cNvSpPr txBox="1"/>
          <p:nvPr/>
        </p:nvSpPr>
        <p:spPr>
          <a:xfrm>
            <a:off x="931571" y="1444914"/>
            <a:ext cx="10019763" cy="4708981"/>
          </a:xfrm>
          <a:prstGeom prst="rect">
            <a:avLst/>
          </a:prstGeom>
          <a:noFill/>
        </p:spPr>
        <p:txBody>
          <a:bodyPr wrap="square">
            <a:spAutoFit/>
          </a:bodyPr>
          <a:lstStyle/>
          <a:p>
            <a:r>
              <a:rPr lang="en-US" sz="2000" dirty="0"/>
              <a:t>The</a:t>
            </a:r>
            <a:r>
              <a:rPr lang="en-US" sz="2000" dirty="0">
                <a:solidFill>
                  <a:schemeClr val="accent4"/>
                </a:solidFill>
              </a:rPr>
              <a:t> terms </a:t>
            </a:r>
            <a:r>
              <a:rPr lang="en-US" sz="2000" dirty="0">
                <a:solidFill>
                  <a:schemeClr val="accent2"/>
                </a:solidFill>
              </a:rPr>
              <a:t>lesion</a:t>
            </a:r>
            <a:r>
              <a:rPr lang="en-US" sz="2000" dirty="0"/>
              <a:t> and </a:t>
            </a:r>
            <a:r>
              <a:rPr lang="en-US" sz="2000" dirty="0">
                <a:solidFill>
                  <a:schemeClr val="accent1"/>
                </a:solidFill>
              </a:rPr>
              <a:t>fracture</a:t>
            </a:r>
            <a:r>
              <a:rPr lang="en-US" sz="2000" dirty="0"/>
              <a:t> have often been used interchangeably to describe osteochondral defects (OCDs). </a:t>
            </a:r>
          </a:p>
          <a:p>
            <a:endParaRPr lang="en-US" sz="2000" dirty="0"/>
          </a:p>
          <a:p>
            <a:r>
              <a:rPr lang="en-US" sz="2000" dirty="0"/>
              <a:t>OCD lesions account for about 1% of all talar fractures. </a:t>
            </a:r>
          </a:p>
          <a:p>
            <a:endParaRPr lang="en-US" sz="2000" dirty="0"/>
          </a:p>
          <a:p>
            <a:r>
              <a:rPr lang="en-US" sz="2000" dirty="0"/>
              <a:t>The most commonly used system for classifying OCD lesions was presented by Berndt and Harty (27) in 1959, with additional staging described by Scranton and McDermott (28) in 2001. </a:t>
            </a:r>
          </a:p>
          <a:p>
            <a:endParaRPr lang="en-US" sz="2000" dirty="0"/>
          </a:p>
          <a:p>
            <a:r>
              <a:rPr lang="en-US" sz="2000" dirty="0"/>
              <a:t>Stage 1 is subchondral bone compression. </a:t>
            </a:r>
          </a:p>
          <a:p>
            <a:r>
              <a:rPr lang="en-US" sz="2000" dirty="0"/>
              <a:t>Stage 2 is a partially detached osteochondral fragment. </a:t>
            </a:r>
          </a:p>
          <a:p>
            <a:r>
              <a:rPr lang="en-US" sz="2000" dirty="0"/>
              <a:t>Stage 3 is a completely detached but nondisplaced osteochondral fragment.</a:t>
            </a:r>
          </a:p>
          <a:p>
            <a:r>
              <a:rPr lang="en-US" sz="2000" dirty="0"/>
              <a:t>Stage 4 is a completely detached and displaced osteochondral fragment. </a:t>
            </a:r>
          </a:p>
          <a:p>
            <a:r>
              <a:rPr lang="en-US" sz="2000" dirty="0"/>
              <a:t>Stage 5 is a large cyst below the articular surface.</a:t>
            </a:r>
          </a:p>
          <a:p>
            <a:endParaRPr lang="en-US" sz="2000" dirty="0"/>
          </a:p>
        </p:txBody>
      </p:sp>
    </p:spTree>
    <p:extLst>
      <p:ext uri="{BB962C8B-B14F-4D97-AF65-F5344CB8AC3E}">
        <p14:creationId xmlns:p14="http://schemas.microsoft.com/office/powerpoint/2010/main" val="298615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8582E-FE50-4B97-9FFF-E09E07A65EF1}"/>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16A1823-EE4C-44A7-9479-0F0829EB88CC}"/>
              </a:ext>
            </a:extLst>
          </p:cNvPr>
          <p:cNvPicPr>
            <a:picLocks noChangeAspect="1"/>
          </p:cNvPicPr>
          <p:nvPr/>
        </p:nvPicPr>
        <p:blipFill>
          <a:blip r:embed="rId2"/>
          <a:stretch>
            <a:fillRect/>
          </a:stretch>
        </p:blipFill>
        <p:spPr>
          <a:xfrm>
            <a:off x="5407354" y="1327276"/>
            <a:ext cx="6543784" cy="3984847"/>
          </a:xfrm>
          <a:prstGeom prst="rect">
            <a:avLst/>
          </a:prstGeom>
        </p:spPr>
      </p:pic>
      <p:sp>
        <p:nvSpPr>
          <p:cNvPr id="6" name="TextBox 5">
            <a:extLst>
              <a:ext uri="{FF2B5EF4-FFF2-40B4-BE49-F238E27FC236}">
                <a16:creationId xmlns:a16="http://schemas.microsoft.com/office/drawing/2014/main" id="{B6CB1A98-A152-4AFD-9E7C-74176E99245F}"/>
              </a:ext>
            </a:extLst>
          </p:cNvPr>
          <p:cNvSpPr txBox="1"/>
          <p:nvPr/>
        </p:nvSpPr>
        <p:spPr>
          <a:xfrm>
            <a:off x="532289" y="1465337"/>
            <a:ext cx="4662190" cy="3416320"/>
          </a:xfrm>
          <a:prstGeom prst="rect">
            <a:avLst/>
          </a:prstGeom>
          <a:noFill/>
        </p:spPr>
        <p:txBody>
          <a:bodyPr wrap="square" rtlCol="0">
            <a:spAutoFit/>
          </a:bodyPr>
          <a:lstStyle/>
          <a:p>
            <a:r>
              <a:rPr lang="en-US" sz="2400" b="0" i="0" u="none" strike="noStrike" baseline="0" dirty="0">
                <a:latin typeface="Stone Sans"/>
              </a:rPr>
              <a:t>Lateral talar dome osteochondral fracture.</a:t>
            </a:r>
          </a:p>
          <a:p>
            <a:pPr marL="457200" indent="-457200">
              <a:buAutoNum type="alphaLcParenBoth"/>
            </a:pPr>
            <a:r>
              <a:rPr lang="en-US" sz="2400" b="0" i="0" u="none" strike="noStrike" baseline="0" dirty="0">
                <a:latin typeface="Stone Sans"/>
              </a:rPr>
              <a:t>AP radiograph of the ankle shows a subtle osteochondral fracture of the lateral talar dome (arrow), obscured by the overlapping fibula. </a:t>
            </a:r>
          </a:p>
          <a:p>
            <a:pPr marL="457200" indent="-457200">
              <a:buAutoNum type="alphaLcParenBoth"/>
            </a:pPr>
            <a:r>
              <a:rPr lang="en-US" sz="2400" b="0" i="0" u="none" strike="noStrike" baseline="0" dirty="0">
                <a:latin typeface="Stone Sans"/>
              </a:rPr>
              <a:t>Mortise view of the ankle better shows the fracture (arrow). </a:t>
            </a:r>
            <a:endParaRPr lang="en-US" sz="2400" dirty="0"/>
          </a:p>
        </p:txBody>
      </p:sp>
      <p:sp>
        <p:nvSpPr>
          <p:cNvPr id="7" name="TextBox 6">
            <a:extLst>
              <a:ext uri="{FF2B5EF4-FFF2-40B4-BE49-F238E27FC236}">
                <a16:creationId xmlns:a16="http://schemas.microsoft.com/office/drawing/2014/main" id="{AB7CB461-DD20-468A-836D-01C212BB24AB}"/>
              </a:ext>
            </a:extLst>
          </p:cNvPr>
          <p:cNvSpPr txBox="1"/>
          <p:nvPr/>
        </p:nvSpPr>
        <p:spPr>
          <a:xfrm>
            <a:off x="978794" y="5563256"/>
            <a:ext cx="6825803" cy="400110"/>
          </a:xfrm>
          <a:prstGeom prst="rect">
            <a:avLst/>
          </a:prstGeom>
          <a:noFill/>
        </p:spPr>
        <p:txBody>
          <a:bodyPr wrap="square" rtlCol="0">
            <a:spAutoFit/>
          </a:bodyPr>
          <a:lstStyle/>
          <a:p>
            <a:r>
              <a:rPr lang="en-US" sz="2000" kern="1200" dirty="0">
                <a:solidFill>
                  <a:schemeClr val="tx1"/>
                </a:solidFill>
                <a:latin typeface="+mn-lt"/>
                <a:ea typeface="+mn-ea"/>
                <a:cs typeface="+mn-cs"/>
              </a:rPr>
              <a:t>Mortise Projection:  15 – 20 degrees medial rotation</a:t>
            </a:r>
          </a:p>
        </p:txBody>
      </p:sp>
      <p:pic>
        <p:nvPicPr>
          <p:cNvPr id="8" name="Journal Logo">
            <a:extLst>
              <a:ext uri="{FF2B5EF4-FFF2-40B4-BE49-F238E27FC236}">
                <a16:creationId xmlns:a16="http://schemas.microsoft.com/office/drawing/2014/main" id="{C9D25CDD-F469-4C8B-A5D9-A921C13C139B}"/>
              </a:ext>
            </a:extLst>
          </p:cNvPr>
          <p:cNvPicPr/>
          <p:nvPr/>
        </p:nvPicPr>
        <p:blipFill>
          <a:blip r:embed="rId3"/>
          <a:stretch/>
        </p:blipFill>
        <p:spPr>
          <a:xfrm>
            <a:off x="9506439" y="6325293"/>
            <a:ext cx="2553976" cy="401426"/>
          </a:xfrm>
          <a:prstGeom prst="rect">
            <a:avLst/>
          </a:prstGeom>
          <a:ln>
            <a:noFill/>
          </a:ln>
        </p:spPr>
      </p:pic>
    </p:spTree>
    <p:extLst>
      <p:ext uri="{BB962C8B-B14F-4D97-AF65-F5344CB8AC3E}">
        <p14:creationId xmlns:p14="http://schemas.microsoft.com/office/powerpoint/2010/main" val="3455732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logo"/>
          <p:cNvPicPr/>
          <p:nvPr/>
        </p:nvPicPr>
        <p:blipFill>
          <a:blip r:embed="rId2"/>
          <a:stretch/>
        </p:blipFill>
        <p:spPr>
          <a:xfrm>
            <a:off x="183076" y="182862"/>
            <a:ext cx="831588" cy="222047"/>
          </a:xfrm>
          <a:prstGeom prst="rect">
            <a:avLst/>
          </a:prstGeom>
          <a:ln>
            <a:noFill/>
          </a:ln>
        </p:spPr>
      </p:pic>
      <p:sp>
        <p:nvSpPr>
          <p:cNvPr id="37" name="TextShape 1"/>
          <p:cNvSpPr txBox="1"/>
          <p:nvPr/>
        </p:nvSpPr>
        <p:spPr>
          <a:xfrm>
            <a:off x="174369" y="4528018"/>
            <a:ext cx="11842508" cy="668139"/>
          </a:xfrm>
          <a:prstGeom prst="rect">
            <a:avLst/>
          </a:prstGeom>
          <a:noFill/>
          <a:ln>
            <a:noFill/>
          </a:ln>
        </p:spPr>
        <p:txBody>
          <a:bodyPr lIns="108847" tIns="54423" rIns="108847" bIns="54423">
            <a:spAutoFit/>
          </a:bodyPr>
          <a:lstStyle/>
          <a:p>
            <a:r>
              <a:rPr lang="en-US" sz="1209" spc="-1">
                <a:solidFill>
                  <a:srgbClr val="000000"/>
                </a:solidFill>
                <a:latin typeface="Arial"/>
              </a:rPr>
              <a:t>Figure 11b Lateral talar dome osteochondral fracture. </a:t>
            </a:r>
            <a:r>
              <a:rPr lang="en-US" sz="1209" b="1" spc="-1">
                <a:solidFill>
                  <a:srgbClr val="000000"/>
                </a:solidFill>
                <a:latin typeface="Arial"/>
              </a:rPr>
              <a:t>(a)</a:t>
            </a:r>
            <a:r>
              <a:rPr lang="en-US" sz="1209" spc="-1">
                <a:solidFill>
                  <a:srgbClr val="000000"/>
                </a:solidFill>
                <a:latin typeface="Arial"/>
              </a:rPr>
              <a:t> APanteroposterior radiograph of the ankle shows a subtle osteochondral fracture of the lateral talar dome (arrow), obscured by the overlapping fibula. </a:t>
            </a:r>
            <a:r>
              <a:rPr lang="en-US" sz="1209" b="1" spc="-1">
                <a:solidFill>
                  <a:srgbClr val="000000"/>
                </a:solidFill>
                <a:latin typeface="Arial"/>
              </a:rPr>
              <a:t>(b)</a:t>
            </a:r>
            <a:r>
              <a:rPr lang="en-US" sz="1209" spc="-1">
                <a:solidFill>
                  <a:srgbClr val="000000"/>
                </a:solidFill>
                <a:latin typeface="Arial"/>
              </a:rPr>
              <a:t> Mortise view of the ankle better shows the fracture (arrow).</a:t>
            </a:r>
          </a:p>
          <a:p>
            <a:endParaRPr lang="en-US" sz="1209" spc="-1">
              <a:solidFill>
                <a:srgbClr val="000000"/>
              </a:solidFill>
              <a:latin typeface="Arial"/>
            </a:endParaRPr>
          </a:p>
        </p:txBody>
      </p:sp>
      <p:pic>
        <p:nvPicPr>
          <p:cNvPr id="38" name="Main graphic"/>
          <p:cNvPicPr/>
          <p:nvPr/>
        </p:nvPicPr>
        <p:blipFill>
          <a:blip r:embed="rId3"/>
          <a:stretch/>
        </p:blipFill>
        <p:spPr>
          <a:xfrm>
            <a:off x="7376652" y="1801156"/>
            <a:ext cx="3620237" cy="3918477"/>
          </a:xfrm>
          <a:prstGeom prst="rect">
            <a:avLst/>
          </a:prstGeom>
          <a:ln>
            <a:noFill/>
          </a:ln>
        </p:spPr>
      </p:pic>
      <p:sp>
        <p:nvSpPr>
          <p:cNvPr id="39" name="TextShape 2"/>
          <p:cNvSpPr txBox="1"/>
          <p:nvPr/>
        </p:nvSpPr>
        <p:spPr>
          <a:xfrm>
            <a:off x="183076" y="6095409"/>
            <a:ext cx="6778965" cy="593696"/>
          </a:xfrm>
          <a:prstGeom prst="rect">
            <a:avLst/>
          </a:prstGeom>
          <a:noFill/>
          <a:ln>
            <a:noFill/>
          </a:ln>
        </p:spPr>
        <p:txBody>
          <a:bodyPr lIns="108847" tIns="54423" rIns="108847" bIns="54423">
            <a:spAutoFit/>
          </a:bodyPr>
          <a:lstStyle/>
          <a:p>
            <a:r>
              <a:rPr lang="en-US" sz="1451" b="1" spc="-1" dirty="0" err="1">
                <a:solidFill>
                  <a:srgbClr val="000000"/>
                </a:solidFill>
                <a:latin typeface="Arial"/>
              </a:rPr>
              <a:t>Melenevsky</a:t>
            </a:r>
            <a:r>
              <a:rPr lang="en-US" sz="1451" b="1" spc="-1" dirty="0">
                <a:solidFill>
                  <a:srgbClr val="000000"/>
                </a:solidFill>
                <a:latin typeface="Arial"/>
              </a:rPr>
              <a:t> Y. Published Online: </a:t>
            </a:r>
            <a:r>
              <a:rPr lang="en-US" sz="1088" spc="-1" dirty="0">
                <a:solidFill>
                  <a:srgbClr val="000000"/>
                </a:solidFill>
                <a:latin typeface="Arial"/>
              </a:rPr>
              <a:t>May 13, 2015</a:t>
            </a:r>
          </a:p>
          <a:p>
            <a:r>
              <a:rPr lang="en-US" sz="1693" spc="-1" dirty="0">
                <a:solidFill>
                  <a:srgbClr val="000000"/>
                </a:solidFill>
                <a:latin typeface="Arial"/>
                <a:hlinkClick r:id="rId4"/>
              </a:rPr>
              <a:t>https://doi.org/10.1148/rg.2015140156</a:t>
            </a:r>
            <a:endParaRPr lang="en-US" sz="1693" spc="-1" dirty="0">
              <a:solidFill>
                <a:srgbClr val="000000"/>
              </a:solidFill>
              <a:latin typeface="Arial"/>
            </a:endParaRPr>
          </a:p>
        </p:txBody>
      </p:sp>
      <p:pic>
        <p:nvPicPr>
          <p:cNvPr id="40" name="Journal Logo"/>
          <p:cNvPicPr/>
          <p:nvPr/>
        </p:nvPicPr>
        <p:blipFill>
          <a:blip r:embed="rId5"/>
          <a:stretch/>
        </p:blipFill>
        <p:spPr>
          <a:xfrm>
            <a:off x="9506439" y="6325293"/>
            <a:ext cx="2553976" cy="401426"/>
          </a:xfrm>
          <a:prstGeom prst="rect">
            <a:avLst/>
          </a:prstGeom>
          <a:ln>
            <a:noFill/>
          </a:ln>
        </p:spPr>
      </p:pic>
      <p:sp>
        <p:nvSpPr>
          <p:cNvPr id="8" name="TextBox 7">
            <a:extLst>
              <a:ext uri="{FF2B5EF4-FFF2-40B4-BE49-F238E27FC236}">
                <a16:creationId xmlns:a16="http://schemas.microsoft.com/office/drawing/2014/main" id="{0E7EE987-507B-4E22-9F2B-0BBC3089819C}"/>
              </a:ext>
            </a:extLst>
          </p:cNvPr>
          <p:cNvSpPr txBox="1"/>
          <p:nvPr/>
        </p:nvSpPr>
        <p:spPr>
          <a:xfrm>
            <a:off x="961623" y="2256646"/>
            <a:ext cx="6096000" cy="1815882"/>
          </a:xfrm>
          <a:prstGeom prst="rect">
            <a:avLst/>
          </a:prstGeom>
          <a:noFill/>
        </p:spPr>
        <p:txBody>
          <a:bodyPr wrap="square">
            <a:spAutoFit/>
          </a:bodyPr>
          <a:lstStyle/>
          <a:p>
            <a:r>
              <a:rPr lang="en-US" sz="2800" dirty="0"/>
              <a:t>Lateral lesions tend to be shallow and wafer-shaped and occur after dorsiflexion and inversion injuries. </a:t>
            </a:r>
          </a:p>
        </p:txBody>
      </p:sp>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logo"/>
          <p:cNvPicPr/>
          <p:nvPr/>
        </p:nvPicPr>
        <p:blipFill>
          <a:blip r:embed="rId2"/>
          <a:stretch/>
        </p:blipFill>
        <p:spPr>
          <a:xfrm>
            <a:off x="183076" y="182862"/>
            <a:ext cx="831588" cy="222047"/>
          </a:xfrm>
          <a:prstGeom prst="rect">
            <a:avLst/>
          </a:prstGeom>
          <a:ln>
            <a:noFill/>
          </a:ln>
        </p:spPr>
      </p:pic>
      <p:sp>
        <p:nvSpPr>
          <p:cNvPr id="37" name="TextShape 1"/>
          <p:cNvSpPr txBox="1"/>
          <p:nvPr/>
        </p:nvSpPr>
        <p:spPr>
          <a:xfrm>
            <a:off x="174369" y="4528018"/>
            <a:ext cx="11842508" cy="668139"/>
          </a:xfrm>
          <a:prstGeom prst="rect">
            <a:avLst/>
          </a:prstGeom>
          <a:noFill/>
          <a:ln>
            <a:noFill/>
          </a:ln>
        </p:spPr>
        <p:txBody>
          <a:bodyPr lIns="108847" tIns="54423" rIns="108847" bIns="54423">
            <a:spAutoFit/>
          </a:bodyPr>
          <a:lstStyle/>
          <a:p>
            <a:r>
              <a:rPr lang="en-US" sz="1209" spc="-1">
                <a:solidFill>
                  <a:srgbClr val="000000"/>
                </a:solidFill>
                <a:latin typeface="Arial"/>
              </a:rPr>
              <a:t>Figure 11a Lateral talar dome osteochondral fracture. </a:t>
            </a:r>
            <a:r>
              <a:rPr lang="en-US" sz="1209" b="1" spc="-1">
                <a:solidFill>
                  <a:srgbClr val="000000"/>
                </a:solidFill>
                <a:latin typeface="Arial"/>
              </a:rPr>
              <a:t>(a)</a:t>
            </a:r>
            <a:r>
              <a:rPr lang="en-US" sz="1209" spc="-1">
                <a:solidFill>
                  <a:srgbClr val="000000"/>
                </a:solidFill>
                <a:latin typeface="Arial"/>
              </a:rPr>
              <a:t> APanteroposterior radiograph of the ankle shows a subtle osteochondral fracture of the lateral talar dome (arrow), obscured by the overlapping fibula. </a:t>
            </a:r>
            <a:r>
              <a:rPr lang="en-US" sz="1209" b="1" spc="-1">
                <a:solidFill>
                  <a:srgbClr val="000000"/>
                </a:solidFill>
                <a:latin typeface="Arial"/>
              </a:rPr>
              <a:t>(b)</a:t>
            </a:r>
            <a:r>
              <a:rPr lang="en-US" sz="1209" spc="-1">
                <a:solidFill>
                  <a:srgbClr val="000000"/>
                </a:solidFill>
                <a:latin typeface="Arial"/>
              </a:rPr>
              <a:t> Mortise view of the ankle better shows the fracture (arrow).</a:t>
            </a:r>
          </a:p>
          <a:p>
            <a:endParaRPr lang="en-US" sz="1209" spc="-1">
              <a:solidFill>
                <a:srgbClr val="000000"/>
              </a:solidFill>
              <a:latin typeface="Arial"/>
            </a:endParaRPr>
          </a:p>
        </p:txBody>
      </p:sp>
      <p:sp>
        <p:nvSpPr>
          <p:cNvPr id="39" name="TextShape 2"/>
          <p:cNvSpPr txBox="1"/>
          <p:nvPr/>
        </p:nvSpPr>
        <p:spPr>
          <a:xfrm>
            <a:off x="183076" y="6095409"/>
            <a:ext cx="6778965" cy="593696"/>
          </a:xfrm>
          <a:prstGeom prst="rect">
            <a:avLst/>
          </a:prstGeom>
          <a:noFill/>
          <a:ln>
            <a:noFill/>
          </a:ln>
        </p:spPr>
        <p:txBody>
          <a:bodyPr lIns="108847" tIns="54423" rIns="108847" bIns="54423">
            <a:spAutoFit/>
          </a:bodyPr>
          <a:lstStyle/>
          <a:p>
            <a:r>
              <a:rPr lang="en-US" sz="1451" b="1" spc="-1">
                <a:solidFill>
                  <a:srgbClr val="000000"/>
                </a:solidFill>
                <a:latin typeface="Arial"/>
              </a:rPr>
              <a:t>Melenevsky Y. Published Online: </a:t>
            </a:r>
            <a:r>
              <a:rPr lang="en-US" sz="1088" spc="-1">
                <a:solidFill>
                  <a:srgbClr val="000000"/>
                </a:solidFill>
                <a:latin typeface="Arial"/>
              </a:rPr>
              <a:t>May 13, 2015</a:t>
            </a:r>
          </a:p>
          <a:p>
            <a:r>
              <a:rPr lang="en-US" sz="1693" spc="-1">
                <a:solidFill>
                  <a:srgbClr val="000000"/>
                </a:solidFill>
                <a:latin typeface="Arial"/>
                <a:hlinkClick r:id="rId3"/>
              </a:rPr>
              <a:t>https://doi.org/10.1148/rg.2015140156</a:t>
            </a:r>
            <a:endParaRPr lang="en-US" sz="1693" spc="-1">
              <a:solidFill>
                <a:srgbClr val="000000"/>
              </a:solidFill>
              <a:latin typeface="Arial"/>
            </a:endParaRPr>
          </a:p>
        </p:txBody>
      </p:sp>
      <p:pic>
        <p:nvPicPr>
          <p:cNvPr id="40" name="Journal Logo"/>
          <p:cNvPicPr/>
          <p:nvPr/>
        </p:nvPicPr>
        <p:blipFill>
          <a:blip r:embed="rId4"/>
          <a:stretch/>
        </p:blipFill>
        <p:spPr>
          <a:xfrm>
            <a:off x="9506439" y="6325293"/>
            <a:ext cx="2553976" cy="401426"/>
          </a:xfrm>
          <a:prstGeom prst="rect">
            <a:avLst/>
          </a:prstGeom>
          <a:ln>
            <a:noFill/>
          </a:ln>
        </p:spPr>
      </p:pic>
      <p:sp>
        <p:nvSpPr>
          <p:cNvPr id="8" name="TextBox 7">
            <a:extLst>
              <a:ext uri="{FF2B5EF4-FFF2-40B4-BE49-F238E27FC236}">
                <a16:creationId xmlns:a16="http://schemas.microsoft.com/office/drawing/2014/main" id="{01084C7C-663A-4FC2-9653-C6A78F08F150}"/>
              </a:ext>
            </a:extLst>
          </p:cNvPr>
          <p:cNvSpPr txBox="1"/>
          <p:nvPr/>
        </p:nvSpPr>
        <p:spPr>
          <a:xfrm>
            <a:off x="598870" y="4464193"/>
            <a:ext cx="10446910" cy="1631216"/>
          </a:xfrm>
          <a:prstGeom prst="rect">
            <a:avLst/>
          </a:prstGeom>
          <a:noFill/>
        </p:spPr>
        <p:txBody>
          <a:bodyPr wrap="square">
            <a:spAutoFit/>
          </a:bodyPr>
          <a:lstStyle/>
          <a:p>
            <a:r>
              <a:rPr lang="en-US" sz="2000" dirty="0"/>
              <a:t>AP (a) and mortise (b) radiographs of the ankle show a displaced osteochondral</a:t>
            </a:r>
          </a:p>
          <a:p>
            <a:r>
              <a:rPr lang="en-US" sz="2000" dirty="0"/>
              <a:t>fracture of the talar dome (black arrow). Also note the presence of an oblique </a:t>
            </a:r>
            <a:r>
              <a:rPr lang="en-US" sz="2000" dirty="0" err="1"/>
              <a:t>diametaphyseal</a:t>
            </a:r>
            <a:r>
              <a:rPr lang="en-US" sz="2000" dirty="0"/>
              <a:t> fibular fracture (arrowhead), syndesmotic widening (double-headed arrow), and medial clear space widening (white arrow in b), consistent with syndesmotic and deltoid ligament complex injury.</a:t>
            </a:r>
          </a:p>
        </p:txBody>
      </p:sp>
      <p:pic>
        <p:nvPicPr>
          <p:cNvPr id="3" name="Picture 2">
            <a:extLst>
              <a:ext uri="{FF2B5EF4-FFF2-40B4-BE49-F238E27FC236}">
                <a16:creationId xmlns:a16="http://schemas.microsoft.com/office/drawing/2014/main" id="{BF595E7E-A87B-4DDF-A0D8-70E3D6AF54F1}"/>
              </a:ext>
            </a:extLst>
          </p:cNvPr>
          <p:cNvPicPr>
            <a:picLocks noChangeAspect="1"/>
          </p:cNvPicPr>
          <p:nvPr/>
        </p:nvPicPr>
        <p:blipFill>
          <a:blip r:embed="rId5"/>
          <a:stretch>
            <a:fillRect/>
          </a:stretch>
        </p:blipFill>
        <p:spPr>
          <a:xfrm>
            <a:off x="5084322" y="118557"/>
            <a:ext cx="7021363" cy="4345636"/>
          </a:xfrm>
          <a:prstGeom prst="rect">
            <a:avLst/>
          </a:prstGeom>
        </p:spPr>
      </p:pic>
      <p:sp>
        <p:nvSpPr>
          <p:cNvPr id="4" name="TextBox 3">
            <a:extLst>
              <a:ext uri="{FF2B5EF4-FFF2-40B4-BE49-F238E27FC236}">
                <a16:creationId xmlns:a16="http://schemas.microsoft.com/office/drawing/2014/main" id="{012380E6-C04C-4ECE-930D-B25FEA5E5C32}"/>
              </a:ext>
            </a:extLst>
          </p:cNvPr>
          <p:cNvSpPr txBox="1"/>
          <p:nvPr/>
        </p:nvSpPr>
        <p:spPr>
          <a:xfrm>
            <a:off x="467931" y="1625949"/>
            <a:ext cx="4507605" cy="1938992"/>
          </a:xfrm>
          <a:prstGeom prst="rect">
            <a:avLst/>
          </a:prstGeom>
          <a:noFill/>
        </p:spPr>
        <p:txBody>
          <a:bodyPr wrap="square" rtlCol="0">
            <a:spAutoFit/>
          </a:bodyPr>
          <a:lstStyle/>
          <a:p>
            <a:r>
              <a:rPr lang="en-US" sz="2000" dirty="0"/>
              <a:t>Medial lesions are usually less symptomatic, (if isolated injury) typically deep and cup-shaped, and believed to result from plantar flexion and inversion injuries</a:t>
            </a:r>
          </a:p>
          <a:p>
            <a:endParaRPr lang="en-US" sz="2000" dirty="0"/>
          </a:p>
        </p:txBody>
      </p:sp>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Sprain ankle in driveway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905446" y="2829315"/>
            <a:ext cx="4359451" cy="245219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35780" y="2835504"/>
            <a:ext cx="4387747" cy="2468108"/>
          </a:xfrm>
          <a:prstGeom prst="rect">
            <a:avLst/>
          </a:prstGeom>
        </p:spPr>
      </p:pic>
      <p:sp>
        <p:nvSpPr>
          <p:cNvPr id="3" name="TextBox 2"/>
          <p:cNvSpPr txBox="1"/>
          <p:nvPr/>
        </p:nvSpPr>
        <p:spPr>
          <a:xfrm>
            <a:off x="852055" y="488373"/>
            <a:ext cx="1579418" cy="769441"/>
          </a:xfrm>
          <a:prstGeom prst="rect">
            <a:avLst/>
          </a:prstGeom>
          <a:noFill/>
        </p:spPr>
        <p:txBody>
          <a:bodyPr wrap="square" rtlCol="0">
            <a:spAutoFit/>
          </a:bodyPr>
          <a:lstStyle/>
          <a:p>
            <a:r>
              <a:rPr lang="en-US" sz="4400" dirty="0"/>
              <a:t>1</a:t>
            </a:r>
          </a:p>
        </p:txBody>
      </p:sp>
    </p:spTree>
    <p:extLst>
      <p:ext uri="{BB962C8B-B14F-4D97-AF65-F5344CB8AC3E}">
        <p14:creationId xmlns:p14="http://schemas.microsoft.com/office/powerpoint/2010/main" val="606467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2D744-58F9-405C-BB4A-A71E328F7F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3F3202-2C2E-4F87-A877-CD56FFA25BBB}"/>
              </a:ext>
            </a:extLst>
          </p:cNvPr>
          <p:cNvSpPr>
            <a:spLocks noGrp="1"/>
          </p:cNvSpPr>
          <p:nvPr>
            <p:ph idx="1"/>
          </p:nvPr>
        </p:nvSpPr>
        <p:spPr/>
        <p:txBody>
          <a:bodyPr/>
          <a:lstStyle/>
          <a:p>
            <a:endParaRPr lang="en-US" dirty="0"/>
          </a:p>
          <a:p>
            <a:r>
              <a:rPr lang="en-US" dirty="0"/>
              <a:t>In stable and nondisplaced OCD fragments, capillary budding can occur across the fracture line and assist in healing the defect, whereas displaced unstable fragments often undergo avascular necrosis.</a:t>
            </a:r>
          </a:p>
        </p:txBody>
      </p:sp>
      <p:sp>
        <p:nvSpPr>
          <p:cNvPr id="4" name="TextShape 2">
            <a:extLst>
              <a:ext uri="{FF2B5EF4-FFF2-40B4-BE49-F238E27FC236}">
                <a16:creationId xmlns:a16="http://schemas.microsoft.com/office/drawing/2014/main" id="{6E1561B9-DE09-4BFD-8D31-AA3D48B161B9}"/>
              </a:ext>
            </a:extLst>
          </p:cNvPr>
          <p:cNvSpPr txBox="1"/>
          <p:nvPr/>
        </p:nvSpPr>
        <p:spPr>
          <a:xfrm>
            <a:off x="183076" y="6095409"/>
            <a:ext cx="6778965" cy="593696"/>
          </a:xfrm>
          <a:prstGeom prst="rect">
            <a:avLst/>
          </a:prstGeom>
          <a:noFill/>
          <a:ln>
            <a:noFill/>
          </a:ln>
        </p:spPr>
        <p:txBody>
          <a:bodyPr lIns="108847" tIns="54423" rIns="108847" bIns="54423">
            <a:spAutoFit/>
          </a:bodyPr>
          <a:lstStyle/>
          <a:p>
            <a:r>
              <a:rPr lang="en-US" sz="1451" b="1" spc="-1">
                <a:solidFill>
                  <a:srgbClr val="000000"/>
                </a:solidFill>
                <a:latin typeface="Arial"/>
              </a:rPr>
              <a:t>Melenevsky Y. Published Online: </a:t>
            </a:r>
            <a:r>
              <a:rPr lang="en-US" sz="1088" spc="-1">
                <a:solidFill>
                  <a:srgbClr val="000000"/>
                </a:solidFill>
                <a:latin typeface="Arial"/>
              </a:rPr>
              <a:t>May 13, 2015</a:t>
            </a:r>
          </a:p>
          <a:p>
            <a:r>
              <a:rPr lang="en-US" sz="1693" spc="-1">
                <a:solidFill>
                  <a:srgbClr val="000000"/>
                </a:solidFill>
                <a:latin typeface="Arial"/>
                <a:hlinkClick r:id="rId2"/>
              </a:rPr>
              <a:t>https://doi.org/10.1148/rg.2015140156</a:t>
            </a:r>
            <a:endParaRPr lang="en-US" sz="1693" spc="-1">
              <a:solidFill>
                <a:srgbClr val="000000"/>
              </a:solidFill>
              <a:latin typeface="Arial"/>
            </a:endParaRPr>
          </a:p>
        </p:txBody>
      </p:sp>
      <p:pic>
        <p:nvPicPr>
          <p:cNvPr id="5" name="Journal Logo">
            <a:extLst>
              <a:ext uri="{FF2B5EF4-FFF2-40B4-BE49-F238E27FC236}">
                <a16:creationId xmlns:a16="http://schemas.microsoft.com/office/drawing/2014/main" id="{F06751C8-31B5-439E-BDA1-7FB798FA3710}"/>
              </a:ext>
            </a:extLst>
          </p:cNvPr>
          <p:cNvPicPr/>
          <p:nvPr/>
        </p:nvPicPr>
        <p:blipFill>
          <a:blip r:embed="rId3"/>
          <a:stretch/>
        </p:blipFill>
        <p:spPr>
          <a:xfrm>
            <a:off x="9506439" y="6325293"/>
            <a:ext cx="2553976" cy="401426"/>
          </a:xfrm>
          <a:prstGeom prst="rect">
            <a:avLst/>
          </a:prstGeom>
          <a:ln>
            <a:noFill/>
          </a:ln>
        </p:spPr>
      </p:pic>
    </p:spTree>
    <p:extLst>
      <p:ext uri="{BB962C8B-B14F-4D97-AF65-F5344CB8AC3E}">
        <p14:creationId xmlns:p14="http://schemas.microsoft.com/office/powerpoint/2010/main" val="637193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245" y="1730727"/>
            <a:ext cx="5760027" cy="1293028"/>
          </a:xfrm>
        </p:spPr>
        <p:txBody>
          <a:bodyPr/>
          <a:lstStyle/>
          <a:p>
            <a:r>
              <a:rPr lang="en-US" dirty="0"/>
              <a:t>Stepped on by horse</a:t>
            </a: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0246" r="20529"/>
          <a:stretch/>
        </p:blipFill>
        <p:spPr>
          <a:xfrm rot="5400000">
            <a:off x="6072818" y="780170"/>
            <a:ext cx="6345307" cy="5155993"/>
          </a:xfrm>
        </p:spPr>
      </p:pic>
      <p:sp>
        <p:nvSpPr>
          <p:cNvPr id="4" name="TextBox 3"/>
          <p:cNvSpPr txBox="1"/>
          <p:nvPr/>
        </p:nvSpPr>
        <p:spPr>
          <a:xfrm>
            <a:off x="405245" y="467591"/>
            <a:ext cx="945573" cy="707886"/>
          </a:xfrm>
          <a:prstGeom prst="rect">
            <a:avLst/>
          </a:prstGeom>
          <a:noFill/>
        </p:spPr>
        <p:txBody>
          <a:bodyPr wrap="square" rtlCol="0">
            <a:spAutoFit/>
          </a:bodyPr>
          <a:lstStyle/>
          <a:p>
            <a:r>
              <a:rPr lang="en-US" sz="4000" dirty="0"/>
              <a:t>2</a:t>
            </a:r>
          </a:p>
        </p:txBody>
      </p:sp>
    </p:spTree>
    <p:extLst>
      <p:ext uri="{BB962C8B-B14F-4D97-AF65-F5344CB8AC3E}">
        <p14:creationId xmlns:p14="http://schemas.microsoft.com/office/powerpoint/2010/main" val="613230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fabric&#10;&#10;Description automatically generated">
            <a:extLst>
              <a:ext uri="{FF2B5EF4-FFF2-40B4-BE49-F238E27FC236}">
                <a16:creationId xmlns:a16="http://schemas.microsoft.com/office/drawing/2014/main" id="{CF176E95-B543-4BE0-8445-04DB13FBF6A3}"/>
              </a:ext>
            </a:extLst>
          </p:cNvPr>
          <p:cNvPicPr>
            <a:picLocks noChangeAspect="1"/>
          </p:cNvPicPr>
          <p:nvPr/>
        </p:nvPicPr>
        <p:blipFill rotWithShape="1">
          <a:blip r:embed="rId2">
            <a:alphaModFix amt="30000"/>
            <a:extLst>
              <a:ext uri="{837473B0-CC2E-450A-ABE3-18F120FF3D39}">
                <a1611:picAttrSrcUrl xmlns:a1611="http://schemas.microsoft.com/office/drawing/2016/11/main" r:id="rId3"/>
              </a:ext>
            </a:extLst>
          </a:blip>
          <a:srcRect t="14875" b="3307"/>
          <a:stretch/>
        </p:blipFill>
        <p:spPr>
          <a:xfrm>
            <a:off x="148107" y="83309"/>
            <a:ext cx="11895786" cy="6691381"/>
          </a:xfrm>
          <a:prstGeom prst="rect">
            <a:avLst/>
          </a:prstGeom>
        </p:spPr>
      </p:pic>
      <p:sp>
        <p:nvSpPr>
          <p:cNvPr id="2" name="Title 1">
            <a:extLst>
              <a:ext uri="{FF2B5EF4-FFF2-40B4-BE49-F238E27FC236}">
                <a16:creationId xmlns:a16="http://schemas.microsoft.com/office/drawing/2014/main" id="{7F721535-C496-421A-91AE-75A40F9BB338}"/>
              </a:ext>
            </a:extLst>
          </p:cNvPr>
          <p:cNvSpPr>
            <a:spLocks noGrp="1"/>
          </p:cNvSpPr>
          <p:nvPr>
            <p:ph type="title"/>
          </p:nvPr>
        </p:nvSpPr>
        <p:spPr>
          <a:xfrm>
            <a:off x="1581955" y="1554277"/>
            <a:ext cx="8610600" cy="1293028"/>
          </a:xfrm>
        </p:spPr>
        <p:txBody>
          <a:bodyPr>
            <a:normAutofit fontScale="90000"/>
          </a:bodyPr>
          <a:lstStyle/>
          <a:p>
            <a:pPr algn="ctr"/>
            <a:r>
              <a:rPr lang="en-US" dirty="0"/>
              <a:t>From    Feet    to    Hands</a:t>
            </a:r>
            <a:br>
              <a:rPr lang="en-US" dirty="0"/>
            </a:br>
            <a:endParaRPr lang="en-US" dirty="0"/>
          </a:p>
        </p:txBody>
      </p:sp>
      <p:sp>
        <p:nvSpPr>
          <p:cNvPr id="12" name="TextBox 11">
            <a:extLst>
              <a:ext uri="{FF2B5EF4-FFF2-40B4-BE49-F238E27FC236}">
                <a16:creationId xmlns:a16="http://schemas.microsoft.com/office/drawing/2014/main" id="{D01EE5D6-0AE5-4ED6-BCD1-D44306A77A48}"/>
              </a:ext>
            </a:extLst>
          </p:cNvPr>
          <p:cNvSpPr txBox="1"/>
          <p:nvPr/>
        </p:nvSpPr>
        <p:spPr>
          <a:xfrm>
            <a:off x="9511459" y="6657945"/>
            <a:ext cx="268054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Bones_of_the_foot,_forearm,_and_hand._Crayon_manner_print_by_Wellcome_V0007883ER.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4117026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5373" y="60328"/>
            <a:ext cx="8610600" cy="1293028"/>
          </a:xfrm>
        </p:spPr>
        <p:txBody>
          <a:bodyPr/>
          <a:lstStyle/>
          <a:p>
            <a:r>
              <a:rPr lang="en-US" dirty="0"/>
              <a:t>Fell in driveway on ice</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2103" r="7159"/>
          <a:stretch/>
        </p:blipFill>
        <p:spPr>
          <a:xfrm rot="10800000">
            <a:off x="3155373" y="1353356"/>
            <a:ext cx="7650050" cy="5329743"/>
          </a:xfrm>
        </p:spPr>
      </p:pic>
      <p:sp>
        <p:nvSpPr>
          <p:cNvPr id="5" name="TextBox 4"/>
          <p:cNvSpPr txBox="1"/>
          <p:nvPr/>
        </p:nvSpPr>
        <p:spPr>
          <a:xfrm>
            <a:off x="426027" y="436418"/>
            <a:ext cx="945573" cy="707886"/>
          </a:xfrm>
          <a:prstGeom prst="rect">
            <a:avLst/>
          </a:prstGeom>
          <a:noFill/>
        </p:spPr>
        <p:txBody>
          <a:bodyPr wrap="square" rtlCol="0">
            <a:spAutoFit/>
          </a:bodyPr>
          <a:lstStyle/>
          <a:p>
            <a:r>
              <a:rPr lang="en-US" sz="4000" dirty="0"/>
              <a:t>3</a:t>
            </a:r>
          </a:p>
        </p:txBody>
      </p:sp>
      <p:sp>
        <p:nvSpPr>
          <p:cNvPr id="3" name="TextBox 2">
            <a:extLst>
              <a:ext uri="{FF2B5EF4-FFF2-40B4-BE49-F238E27FC236}">
                <a16:creationId xmlns:a16="http://schemas.microsoft.com/office/drawing/2014/main" id="{17C982AB-34E0-4AC8-B4D0-C04A7DA25267}"/>
              </a:ext>
            </a:extLst>
          </p:cNvPr>
          <p:cNvSpPr txBox="1"/>
          <p:nvPr/>
        </p:nvSpPr>
        <p:spPr>
          <a:xfrm>
            <a:off x="426027" y="1991932"/>
            <a:ext cx="2574750" cy="1200329"/>
          </a:xfrm>
          <a:prstGeom prst="rect">
            <a:avLst/>
          </a:prstGeom>
          <a:noFill/>
        </p:spPr>
        <p:txBody>
          <a:bodyPr wrap="square" rtlCol="0">
            <a:spAutoFit/>
          </a:bodyPr>
          <a:lstStyle/>
          <a:p>
            <a:r>
              <a:rPr lang="en-US" sz="2400" dirty="0"/>
              <a:t>3 view series</a:t>
            </a:r>
          </a:p>
          <a:p>
            <a:endParaRPr lang="en-US" sz="2400" dirty="0"/>
          </a:p>
          <a:p>
            <a:r>
              <a:rPr lang="en-US" sz="2400" dirty="0"/>
              <a:t>3 views on 1 film</a:t>
            </a:r>
          </a:p>
        </p:txBody>
      </p:sp>
    </p:spTree>
    <p:extLst>
      <p:ext uri="{BB962C8B-B14F-4D97-AF65-F5344CB8AC3E}">
        <p14:creationId xmlns:p14="http://schemas.microsoft.com/office/powerpoint/2010/main" val="2914007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Oblique thumb</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l="17366" t="215" r="5185" b="-215"/>
          <a:stretch/>
        </p:blipFill>
        <p:spPr>
          <a:xfrm rot="5400000">
            <a:off x="-753831" y="984989"/>
            <a:ext cx="6571488" cy="4772198"/>
          </a:xfrm>
          <a:prstGeom prst="rect">
            <a:avLst/>
          </a:prstGeom>
        </p:spPr>
      </p:pic>
    </p:spTree>
    <p:extLst>
      <p:ext uri="{BB962C8B-B14F-4D97-AF65-F5344CB8AC3E}">
        <p14:creationId xmlns:p14="http://schemas.microsoft.com/office/powerpoint/2010/main" val="3460049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Lateral thumb</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1489" t="-303" r="10291" b="303"/>
          <a:stretch/>
        </p:blipFill>
        <p:spPr>
          <a:xfrm rot="5400000">
            <a:off x="-128016" y="1322358"/>
            <a:ext cx="5596126" cy="4024313"/>
          </a:xfrm>
        </p:spPr>
      </p:pic>
    </p:spTree>
    <p:extLst>
      <p:ext uri="{BB962C8B-B14F-4D97-AF65-F5344CB8AC3E}">
        <p14:creationId xmlns:p14="http://schemas.microsoft.com/office/powerpoint/2010/main" val="1380476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 THUMB</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984" r="7674"/>
          <a:stretch/>
        </p:blipFill>
        <p:spPr>
          <a:xfrm>
            <a:off x="287628" y="98739"/>
            <a:ext cx="7152068" cy="5135236"/>
          </a:xfrm>
        </p:spPr>
      </p:pic>
      <p:sp>
        <p:nvSpPr>
          <p:cNvPr id="3" name="TextBox 2"/>
          <p:cNvSpPr txBox="1"/>
          <p:nvPr/>
        </p:nvSpPr>
        <p:spPr>
          <a:xfrm>
            <a:off x="1631373" y="5777346"/>
            <a:ext cx="8111516" cy="369332"/>
          </a:xfrm>
          <a:prstGeom prst="rect">
            <a:avLst/>
          </a:prstGeom>
          <a:noFill/>
        </p:spPr>
        <p:txBody>
          <a:bodyPr wrap="none" rtlCol="0">
            <a:spAutoFit/>
          </a:bodyPr>
          <a:lstStyle/>
          <a:p>
            <a:r>
              <a:rPr lang="en-US" dirty="0"/>
              <a:t>LATERAL COLLATERAL LIG AVULSION / GAMEKEEPER’S / SKI POLE INJURY</a:t>
            </a:r>
          </a:p>
        </p:txBody>
      </p:sp>
      <p:cxnSp>
        <p:nvCxnSpPr>
          <p:cNvPr id="6" name="Straight Arrow Connector 5">
            <a:extLst>
              <a:ext uri="{FF2B5EF4-FFF2-40B4-BE49-F238E27FC236}">
                <a16:creationId xmlns:a16="http://schemas.microsoft.com/office/drawing/2014/main" id="{BE888F52-C34F-4FD9-B18C-A84F2C341FC6}"/>
              </a:ext>
            </a:extLst>
          </p:cNvPr>
          <p:cNvCxnSpPr>
            <a:cxnSpLocks/>
          </p:cNvCxnSpPr>
          <p:nvPr/>
        </p:nvCxnSpPr>
        <p:spPr>
          <a:xfrm flipV="1">
            <a:off x="1953296" y="3340888"/>
            <a:ext cx="1605566" cy="7374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86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Jammed finger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8833" y="2193925"/>
            <a:ext cx="7154334" cy="4024313"/>
          </a:xfrm>
        </p:spPr>
      </p:pic>
      <p:sp>
        <p:nvSpPr>
          <p:cNvPr id="5" name="TextBox 4"/>
          <p:cNvSpPr txBox="1"/>
          <p:nvPr/>
        </p:nvSpPr>
        <p:spPr>
          <a:xfrm>
            <a:off x="426027" y="436418"/>
            <a:ext cx="945573" cy="707886"/>
          </a:xfrm>
          <a:prstGeom prst="rect">
            <a:avLst/>
          </a:prstGeom>
          <a:noFill/>
        </p:spPr>
        <p:txBody>
          <a:bodyPr wrap="square" rtlCol="0">
            <a:spAutoFit/>
          </a:bodyPr>
          <a:lstStyle/>
          <a:p>
            <a:r>
              <a:rPr lang="en-US" sz="4000" dirty="0"/>
              <a:t>4</a:t>
            </a:r>
          </a:p>
        </p:txBody>
      </p:sp>
    </p:spTree>
    <p:extLst>
      <p:ext uri="{BB962C8B-B14F-4D97-AF65-F5344CB8AC3E}">
        <p14:creationId xmlns:p14="http://schemas.microsoft.com/office/powerpoint/2010/main" val="2177099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353" y="764373"/>
            <a:ext cx="10854847" cy="1293028"/>
          </a:xfrm>
        </p:spPr>
        <p:txBody>
          <a:bodyPr>
            <a:normAutofit/>
          </a:bodyPr>
          <a:lstStyle/>
          <a:p>
            <a:pPr algn="l"/>
            <a:r>
              <a:rPr lang="en-US" sz="3200" dirty="0"/>
              <a:t>Mallet Finger / Baseball finger/ Extensor avulsion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8833" y="2193925"/>
            <a:ext cx="7154334" cy="4024313"/>
          </a:xfrm>
        </p:spPr>
      </p:pic>
    </p:spTree>
    <p:extLst>
      <p:ext uri="{BB962C8B-B14F-4D97-AF65-F5344CB8AC3E}">
        <p14:creationId xmlns:p14="http://schemas.microsoft.com/office/powerpoint/2010/main" val="35762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4AF6-1B05-484B-BEFE-80251F07CA12}"/>
              </a:ext>
            </a:extLst>
          </p:cNvPr>
          <p:cNvSpPr>
            <a:spLocks noGrp="1"/>
          </p:cNvSpPr>
          <p:nvPr>
            <p:ph type="title"/>
          </p:nvPr>
        </p:nvSpPr>
        <p:spPr/>
        <p:txBody>
          <a:bodyPr/>
          <a:lstStyle/>
          <a:p>
            <a:r>
              <a:rPr lang="en-US" dirty="0"/>
              <a:t>Mallet finger</a:t>
            </a:r>
          </a:p>
        </p:txBody>
      </p:sp>
      <p:sp>
        <p:nvSpPr>
          <p:cNvPr id="3" name="Content Placeholder 2">
            <a:extLst>
              <a:ext uri="{FF2B5EF4-FFF2-40B4-BE49-F238E27FC236}">
                <a16:creationId xmlns:a16="http://schemas.microsoft.com/office/drawing/2014/main" id="{2C8E909C-CF69-4267-B65F-E43289B2B50C}"/>
              </a:ext>
            </a:extLst>
          </p:cNvPr>
          <p:cNvSpPr>
            <a:spLocks noGrp="1"/>
          </p:cNvSpPr>
          <p:nvPr>
            <p:ph idx="1"/>
          </p:nvPr>
        </p:nvSpPr>
        <p:spPr/>
        <p:txBody>
          <a:bodyPr>
            <a:normAutofit fontScale="85000" lnSpcReduction="10000"/>
          </a:bodyPr>
          <a:lstStyle/>
          <a:p>
            <a:r>
              <a:rPr lang="en-US" b="1" i="0" dirty="0">
                <a:effectLst/>
                <a:latin typeface="Open Sans"/>
              </a:rPr>
              <a:t>Mallet finger</a:t>
            </a:r>
            <a:r>
              <a:rPr lang="en-US" b="0" i="0" dirty="0">
                <a:effectLst/>
                <a:latin typeface="Open Sans"/>
              </a:rPr>
              <a:t> refers to injuries of the extensor mechanism of the finger at the level of the distal interphalangeal joint (DIP). </a:t>
            </a:r>
          </a:p>
          <a:p>
            <a:r>
              <a:rPr lang="en-US" dirty="0">
                <a:latin typeface="Open Sans"/>
              </a:rPr>
              <a:t>M.C.</a:t>
            </a:r>
            <a:r>
              <a:rPr lang="en-US" b="0" i="0" dirty="0">
                <a:effectLst/>
                <a:latin typeface="Open Sans"/>
              </a:rPr>
              <a:t> finger tendon injury in sport. </a:t>
            </a:r>
          </a:p>
          <a:p>
            <a:r>
              <a:rPr lang="en-US" b="0" i="0" dirty="0">
                <a:effectLst/>
                <a:latin typeface="Open Sans"/>
              </a:rPr>
              <a:t>They may represent an isolated tendinous injury or occur in combination with an avulsion fracture of the dorsal base of the distal phalanx.</a:t>
            </a:r>
          </a:p>
          <a:p>
            <a:r>
              <a:rPr lang="en-US" b="0" i="0" dirty="0">
                <a:effectLst/>
                <a:latin typeface="Open Sans"/>
              </a:rPr>
              <a:t>Inability to extend the finger at the distal interphalangeal (DIP) joint. There is slight flexion at this joint, which is where the term "mallet" comes from - the finger position resembles a mallet (for example, a piano key mallet).</a:t>
            </a:r>
          </a:p>
          <a:p>
            <a:r>
              <a:rPr lang="en-US" b="0" i="0" dirty="0">
                <a:effectLst/>
                <a:latin typeface="Open Sans"/>
              </a:rPr>
              <a:t>The terminal extensor tendon inserts on the DIP joint capsule, and so injurious force may also result in intra-articular avulsion fracture of the base of the distal phalanx. This may represent an epiphyseal injury in skeletally-immature children .</a:t>
            </a:r>
            <a:endParaRPr lang="en-US" dirty="0"/>
          </a:p>
        </p:txBody>
      </p:sp>
      <p:sp>
        <p:nvSpPr>
          <p:cNvPr id="5" name="TextBox 4">
            <a:extLst>
              <a:ext uri="{FF2B5EF4-FFF2-40B4-BE49-F238E27FC236}">
                <a16:creationId xmlns:a16="http://schemas.microsoft.com/office/drawing/2014/main" id="{8E3F5C4B-B40F-4B4E-9E85-B6412B7C7F58}"/>
              </a:ext>
            </a:extLst>
          </p:cNvPr>
          <p:cNvSpPr txBox="1"/>
          <p:nvPr/>
        </p:nvSpPr>
        <p:spPr>
          <a:xfrm>
            <a:off x="892935" y="6127971"/>
            <a:ext cx="7568484" cy="369332"/>
          </a:xfrm>
          <a:prstGeom prst="rect">
            <a:avLst/>
          </a:prstGeom>
          <a:noFill/>
        </p:spPr>
        <p:txBody>
          <a:bodyPr wrap="square">
            <a:spAutoFit/>
          </a:bodyPr>
          <a:lstStyle/>
          <a:p>
            <a:r>
              <a:rPr lang="en-US" dirty="0">
                <a:solidFill>
                  <a:schemeClr val="accent1"/>
                </a:solidFill>
              </a:rPr>
              <a:t>https://radiopaedia.org/articles/mallet-finger?lang=us</a:t>
            </a:r>
          </a:p>
        </p:txBody>
      </p:sp>
    </p:spTree>
    <p:extLst>
      <p:ext uri="{BB962C8B-B14F-4D97-AF65-F5344CB8AC3E}">
        <p14:creationId xmlns:p14="http://schemas.microsoft.com/office/powerpoint/2010/main" val="940476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2194560"/>
            <a:ext cx="3739896" cy="4024125"/>
          </a:xfrm>
        </p:spPr>
        <p:txBody>
          <a:bodyPr>
            <a:normAutofit/>
          </a:bodyPr>
          <a:lstStyle/>
          <a:p>
            <a:r>
              <a:rPr lang="en-US" sz="2800" dirty="0"/>
              <a:t>AP ANKLE</a:t>
            </a:r>
          </a:p>
        </p:txBody>
      </p:sp>
      <p:pic>
        <p:nvPicPr>
          <p:cNvPr id="4" name="Picture 3"/>
          <p:cNvPicPr>
            <a:picLocks noChangeAspect="1"/>
          </p:cNvPicPr>
          <p:nvPr/>
        </p:nvPicPr>
        <p:blipFill rotWithShape="1">
          <a:blip r:embed="rId2"/>
          <a:srcRect t="30030" b="20109"/>
          <a:stretch/>
        </p:blipFill>
        <p:spPr>
          <a:xfrm>
            <a:off x="4861643" y="764373"/>
            <a:ext cx="6644557" cy="5881754"/>
          </a:xfrm>
          <a:prstGeom prst="rect">
            <a:avLst/>
          </a:prstGeom>
        </p:spPr>
      </p:pic>
    </p:spTree>
    <p:extLst>
      <p:ext uri="{BB962C8B-B14F-4D97-AF65-F5344CB8AC3E}">
        <p14:creationId xmlns:p14="http://schemas.microsoft.com/office/powerpoint/2010/main" val="279114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63540"/>
            <a:ext cx="8610600" cy="1293028"/>
          </a:xfrm>
        </p:spPr>
        <p:txBody>
          <a:bodyPr/>
          <a:lstStyle/>
          <a:p>
            <a:r>
              <a:rPr lang="en-US" dirty="0"/>
              <a:t>Football injury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166657" y="1174509"/>
            <a:ext cx="9781091" cy="5501864"/>
          </a:xfrm>
          <a:prstGeom prst="rect">
            <a:avLst/>
          </a:prstGeom>
        </p:spPr>
      </p:pic>
      <p:sp>
        <p:nvSpPr>
          <p:cNvPr id="6" name="Content Placeholder 5"/>
          <p:cNvSpPr>
            <a:spLocks noGrp="1"/>
          </p:cNvSpPr>
          <p:nvPr>
            <p:ph idx="1"/>
          </p:nvPr>
        </p:nvSpPr>
        <p:spPr/>
        <p:txBody>
          <a:bodyPr/>
          <a:lstStyle/>
          <a:p>
            <a:endParaRPr lang="en-US" dirty="0"/>
          </a:p>
        </p:txBody>
      </p:sp>
      <p:sp>
        <p:nvSpPr>
          <p:cNvPr id="7" name="TextBox 6"/>
          <p:cNvSpPr txBox="1"/>
          <p:nvPr/>
        </p:nvSpPr>
        <p:spPr>
          <a:xfrm>
            <a:off x="685800" y="363540"/>
            <a:ext cx="829849" cy="830997"/>
          </a:xfrm>
          <a:prstGeom prst="rect">
            <a:avLst/>
          </a:prstGeom>
          <a:noFill/>
        </p:spPr>
        <p:txBody>
          <a:bodyPr wrap="square" rtlCol="0">
            <a:spAutoFit/>
          </a:bodyPr>
          <a:lstStyle/>
          <a:p>
            <a:r>
              <a:rPr lang="en-US" sz="4800" dirty="0"/>
              <a:t>5</a:t>
            </a:r>
          </a:p>
        </p:txBody>
      </p:sp>
    </p:spTree>
    <p:extLst>
      <p:ext uri="{BB962C8B-B14F-4D97-AF65-F5344CB8AC3E}">
        <p14:creationId xmlns:p14="http://schemas.microsoft.com/office/powerpoint/2010/main" val="1232048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Seymour FX</a:t>
            </a:r>
          </a:p>
        </p:txBody>
      </p:sp>
      <p:sp>
        <p:nvSpPr>
          <p:cNvPr id="3" name="Content Placeholder 2"/>
          <p:cNvSpPr>
            <a:spLocks noGrp="1"/>
          </p:cNvSpPr>
          <p:nvPr>
            <p:ph idx="1"/>
          </p:nvPr>
        </p:nvSpPr>
        <p:spPr>
          <a:xfrm>
            <a:off x="5233114" y="2194560"/>
            <a:ext cx="6273085" cy="4024125"/>
          </a:xfrm>
        </p:spPr>
        <p:txBody>
          <a:bodyPr/>
          <a:lstStyle/>
          <a:p>
            <a:r>
              <a:rPr lang="en-US" dirty="0"/>
              <a:t>Looks similar to Mallet </a:t>
            </a:r>
            <a:r>
              <a:rPr lang="en-US" dirty="0" err="1"/>
              <a:t>Fx</a:t>
            </a:r>
            <a:r>
              <a:rPr lang="en-US" dirty="0"/>
              <a:t>.  </a:t>
            </a:r>
          </a:p>
          <a:p>
            <a:r>
              <a:rPr lang="en-US" dirty="0"/>
              <a:t>However, open growth plates….</a:t>
            </a:r>
          </a:p>
        </p:txBody>
      </p:sp>
      <p:pic>
        <p:nvPicPr>
          <p:cNvPr id="4" name="Picture 3"/>
          <p:cNvPicPr>
            <a:picLocks noChangeAspect="1"/>
          </p:cNvPicPr>
          <p:nvPr/>
        </p:nvPicPr>
        <p:blipFill>
          <a:blip r:embed="rId2"/>
          <a:stretch>
            <a:fillRect/>
          </a:stretch>
        </p:blipFill>
        <p:spPr>
          <a:xfrm>
            <a:off x="277161" y="188398"/>
            <a:ext cx="4779678" cy="6669602"/>
          </a:xfrm>
          <a:prstGeom prst="rect">
            <a:avLst/>
          </a:prstGeom>
        </p:spPr>
      </p:pic>
    </p:spTree>
    <p:extLst>
      <p:ext uri="{BB962C8B-B14F-4D97-AF65-F5344CB8AC3E}">
        <p14:creationId xmlns:p14="http://schemas.microsoft.com/office/powerpoint/2010/main" val="136677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8730" y="1533659"/>
            <a:ext cx="10820400" cy="4738566"/>
          </a:xfrm>
        </p:spPr>
        <p:txBody>
          <a:bodyPr>
            <a:normAutofit lnSpcReduction="10000"/>
          </a:bodyPr>
          <a:lstStyle/>
          <a:p>
            <a:pPr marL="0" indent="0">
              <a:buNone/>
            </a:pPr>
            <a:endParaRPr lang="en-US" sz="2000" dirty="0"/>
          </a:p>
          <a:p>
            <a:r>
              <a:rPr lang="en-US" sz="2000" dirty="0"/>
              <a:t>Pediatric Fractures of the Distal Phalanx (Seymour Fracture) A hyperflexion injury to the fingertip in a child is frequently mistaken for a mallet finger. </a:t>
            </a:r>
          </a:p>
          <a:p>
            <a:r>
              <a:rPr lang="en-US" sz="2000" dirty="0"/>
              <a:t>In reality, the extensor tendon is still attached to the proximal dorsal metaphysis of the distal phalanx.</a:t>
            </a:r>
          </a:p>
          <a:p>
            <a:r>
              <a:rPr lang="en-US" sz="2000" dirty="0"/>
              <a:t>The deformity is caused by an “open book” flexion fracture of the physis at the proximal end of the distal phalanx. </a:t>
            </a:r>
          </a:p>
          <a:p>
            <a:r>
              <a:rPr lang="en-US" sz="2000" dirty="0"/>
              <a:t>In preadolescents, the fracture is either a Salter-Harris Type 1 or 2; in adolescents, it is generally a Type 3 pattern.</a:t>
            </a:r>
          </a:p>
          <a:p>
            <a:r>
              <a:rPr lang="en-US" sz="2000" dirty="0"/>
              <a:t>The diagnosis can be tricky in very small children, younger than 3 years, whose epiphysis may not be calcified. </a:t>
            </a:r>
          </a:p>
          <a:p>
            <a:r>
              <a:rPr lang="en-US" sz="2000" dirty="0"/>
              <a:t>Because the FDP inserts on the distal phalanx distal to the fracture, it acts as a deforming force flexing the distal fragment.</a:t>
            </a:r>
          </a:p>
          <a:p>
            <a:r>
              <a:rPr lang="en-US" sz="2000" dirty="0">
                <a:hlinkClick r:id="rId2"/>
              </a:rPr>
              <a:t>http://www.leohanddoc.com/pdf/distal-phalangeal-fingertip-injuries.pdf</a:t>
            </a:r>
            <a:endParaRPr lang="en-US" sz="2000" dirty="0"/>
          </a:p>
        </p:txBody>
      </p:sp>
      <p:sp>
        <p:nvSpPr>
          <p:cNvPr id="4" name="Title 1">
            <a:extLst>
              <a:ext uri="{FF2B5EF4-FFF2-40B4-BE49-F238E27FC236}">
                <a16:creationId xmlns:a16="http://schemas.microsoft.com/office/drawing/2014/main" id="{75DD66BF-2142-4FA6-A942-F692F9055856}"/>
              </a:ext>
            </a:extLst>
          </p:cNvPr>
          <p:cNvSpPr>
            <a:spLocks noGrp="1"/>
          </p:cNvSpPr>
          <p:nvPr>
            <p:ph type="title"/>
          </p:nvPr>
        </p:nvSpPr>
        <p:spPr>
          <a:xfrm>
            <a:off x="2414789" y="239847"/>
            <a:ext cx="8610600" cy="1293812"/>
          </a:xfrm>
        </p:spPr>
        <p:txBody>
          <a:bodyPr/>
          <a:lstStyle/>
          <a:p>
            <a:r>
              <a:rPr lang="en-US" dirty="0"/>
              <a:t>Seymour FX</a:t>
            </a:r>
          </a:p>
        </p:txBody>
      </p:sp>
    </p:spTree>
    <p:extLst>
      <p:ext uri="{BB962C8B-B14F-4D97-AF65-F5344CB8AC3E}">
        <p14:creationId xmlns:p14="http://schemas.microsoft.com/office/powerpoint/2010/main" val="106860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05246" y="6266756"/>
            <a:ext cx="10820400" cy="496685"/>
          </a:xfrm>
        </p:spPr>
        <p:txBody>
          <a:bodyPr/>
          <a:lstStyle/>
          <a:p>
            <a:r>
              <a:rPr lang="en-US" dirty="0"/>
              <a:t>http://www.boneandjoint.org.uk/content/jbjsbr/48-B/2/347.full.pdf</a:t>
            </a:r>
          </a:p>
        </p:txBody>
      </p:sp>
      <p:pic>
        <p:nvPicPr>
          <p:cNvPr id="4" name="Picture 3"/>
          <p:cNvPicPr>
            <a:picLocks noChangeAspect="1"/>
          </p:cNvPicPr>
          <p:nvPr/>
        </p:nvPicPr>
        <p:blipFill>
          <a:blip r:embed="rId2"/>
          <a:stretch>
            <a:fillRect/>
          </a:stretch>
        </p:blipFill>
        <p:spPr>
          <a:xfrm>
            <a:off x="1448682" y="310300"/>
            <a:ext cx="8733528" cy="5956456"/>
          </a:xfrm>
          <a:prstGeom prst="rect">
            <a:avLst/>
          </a:prstGeom>
        </p:spPr>
      </p:pic>
    </p:spTree>
    <p:extLst>
      <p:ext uri="{BB962C8B-B14F-4D97-AF65-F5344CB8AC3E}">
        <p14:creationId xmlns:p14="http://schemas.microsoft.com/office/powerpoint/2010/main" val="200549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507" t="12830" r="9113" b="1529"/>
          <a:stretch/>
        </p:blipFill>
        <p:spPr>
          <a:xfrm>
            <a:off x="3258355" y="904009"/>
            <a:ext cx="7916214" cy="5818910"/>
          </a:xfrm>
        </p:spPr>
      </p:pic>
      <p:sp>
        <p:nvSpPr>
          <p:cNvPr id="2" name="Title 1"/>
          <p:cNvSpPr>
            <a:spLocks noGrp="1"/>
          </p:cNvSpPr>
          <p:nvPr>
            <p:ph type="title"/>
          </p:nvPr>
        </p:nvSpPr>
        <p:spPr>
          <a:xfrm>
            <a:off x="-53371" y="273005"/>
            <a:ext cx="3681845" cy="631004"/>
          </a:xfrm>
        </p:spPr>
        <p:txBody>
          <a:bodyPr>
            <a:normAutofit/>
          </a:bodyPr>
          <a:lstStyle/>
          <a:p>
            <a:r>
              <a:rPr lang="en-US" sz="2800" dirty="0"/>
              <a:t>Basketball injury</a:t>
            </a:r>
          </a:p>
        </p:txBody>
      </p:sp>
    </p:spTree>
    <p:extLst>
      <p:ext uri="{BB962C8B-B14F-4D97-AF65-F5344CB8AC3E}">
        <p14:creationId xmlns:p14="http://schemas.microsoft.com/office/powerpoint/2010/main" val="3034338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3515" y="312089"/>
            <a:ext cx="8359775" cy="6269832"/>
          </a:xfrm>
        </p:spPr>
      </p:pic>
    </p:spTree>
    <p:extLst>
      <p:ext uri="{BB962C8B-B14F-4D97-AF65-F5344CB8AC3E}">
        <p14:creationId xmlns:p14="http://schemas.microsoft.com/office/powerpoint/2010/main" val="498972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5BB72-8EF3-42F9-8D48-D62920B521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62DF1D-556A-4C9E-8DE1-AED94E02E72F}"/>
              </a:ext>
            </a:extLst>
          </p:cNvPr>
          <p:cNvSpPr>
            <a:spLocks noGrp="1"/>
          </p:cNvSpPr>
          <p:nvPr>
            <p:ph idx="1"/>
          </p:nvPr>
        </p:nvSpPr>
        <p:spPr/>
        <p:txBody>
          <a:bodyPr/>
          <a:lstStyle/>
          <a:p>
            <a:r>
              <a:rPr lang="en-US" dirty="0"/>
              <a:t>Dislocations:</a:t>
            </a:r>
          </a:p>
          <a:p>
            <a:r>
              <a:rPr lang="en-US" dirty="0"/>
              <a:t>If in the office setting, obtain pre- and post- reduction films to insure proper reduction and documentation of any fractures at the time before and after reduction.</a:t>
            </a:r>
          </a:p>
          <a:p>
            <a:r>
              <a:rPr lang="en-US" dirty="0"/>
              <a:t>Verify neurologic and vascular status pre- and post- reduction.</a:t>
            </a:r>
          </a:p>
        </p:txBody>
      </p:sp>
    </p:spTree>
    <p:extLst>
      <p:ext uri="{BB962C8B-B14F-4D97-AF65-F5344CB8AC3E}">
        <p14:creationId xmlns:p14="http://schemas.microsoft.com/office/powerpoint/2010/main" val="2665516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6418" y="410430"/>
            <a:ext cx="945573" cy="707886"/>
          </a:xfrm>
          <a:prstGeom prst="rect">
            <a:avLst/>
          </a:prstGeom>
          <a:noFill/>
        </p:spPr>
        <p:txBody>
          <a:bodyPr wrap="square" rtlCol="0">
            <a:spAutoFit/>
          </a:bodyPr>
          <a:lstStyle/>
          <a:p>
            <a:r>
              <a:rPr lang="en-US" sz="4000" dirty="0"/>
              <a:t>7</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1991" y="21099"/>
            <a:ext cx="10710077" cy="6024418"/>
          </a:xfrm>
        </p:spPr>
      </p:pic>
      <p:sp>
        <p:nvSpPr>
          <p:cNvPr id="2" name="Title 1"/>
          <p:cNvSpPr>
            <a:spLocks noGrp="1"/>
          </p:cNvSpPr>
          <p:nvPr>
            <p:ph type="title"/>
          </p:nvPr>
        </p:nvSpPr>
        <p:spPr>
          <a:xfrm>
            <a:off x="528181" y="6150279"/>
            <a:ext cx="8610600" cy="541752"/>
          </a:xfrm>
        </p:spPr>
        <p:txBody>
          <a:bodyPr>
            <a:normAutofit fontScale="90000"/>
          </a:bodyPr>
          <a:lstStyle/>
          <a:p>
            <a:r>
              <a:rPr lang="en-US" dirty="0"/>
              <a:t>Football Injury</a:t>
            </a:r>
          </a:p>
        </p:txBody>
      </p:sp>
    </p:spTree>
    <p:extLst>
      <p:ext uri="{BB962C8B-B14F-4D97-AF65-F5344CB8AC3E}">
        <p14:creationId xmlns:p14="http://schemas.microsoft.com/office/powerpoint/2010/main" val="3398737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2326" y="146875"/>
            <a:ext cx="10781530" cy="6064611"/>
          </a:xfrm>
        </p:spPr>
      </p:pic>
      <p:sp>
        <p:nvSpPr>
          <p:cNvPr id="2" name="Title 1"/>
          <p:cNvSpPr>
            <a:spLocks noGrp="1"/>
          </p:cNvSpPr>
          <p:nvPr>
            <p:ph type="title"/>
          </p:nvPr>
        </p:nvSpPr>
        <p:spPr>
          <a:xfrm>
            <a:off x="187035" y="6011781"/>
            <a:ext cx="3553691" cy="646514"/>
          </a:xfrm>
        </p:spPr>
        <p:txBody>
          <a:bodyPr>
            <a:noAutofit/>
          </a:bodyPr>
          <a:lstStyle/>
          <a:p>
            <a:r>
              <a:rPr lang="en-US" sz="2400" dirty="0"/>
              <a:t>Salter-Harris Type II</a:t>
            </a:r>
          </a:p>
        </p:txBody>
      </p:sp>
      <p:cxnSp>
        <p:nvCxnSpPr>
          <p:cNvPr id="5" name="Straight Arrow Connector 4">
            <a:extLst>
              <a:ext uri="{FF2B5EF4-FFF2-40B4-BE49-F238E27FC236}">
                <a16:creationId xmlns:a16="http://schemas.microsoft.com/office/drawing/2014/main" id="{C5E897DE-5C5C-4407-8A33-EBA38E3A3460}"/>
              </a:ext>
            </a:extLst>
          </p:cNvPr>
          <p:cNvCxnSpPr>
            <a:cxnSpLocks/>
          </p:cNvCxnSpPr>
          <p:nvPr/>
        </p:nvCxnSpPr>
        <p:spPr>
          <a:xfrm flipH="1">
            <a:off x="7474039" y="2322490"/>
            <a:ext cx="111617" cy="7641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2789CCB-C188-4A6A-9351-CE3D04A073FC}"/>
              </a:ext>
            </a:extLst>
          </p:cNvPr>
          <p:cNvCxnSpPr>
            <a:cxnSpLocks/>
          </p:cNvCxnSpPr>
          <p:nvPr/>
        </p:nvCxnSpPr>
        <p:spPr>
          <a:xfrm>
            <a:off x="9274935" y="2431961"/>
            <a:ext cx="345583" cy="4228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17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50A09-6F1D-4C0E-AD69-A38B86E2730A}"/>
              </a:ext>
            </a:extLst>
          </p:cNvPr>
          <p:cNvSpPr>
            <a:spLocks noGrp="1"/>
          </p:cNvSpPr>
          <p:nvPr>
            <p:ph type="title"/>
          </p:nvPr>
        </p:nvSpPr>
        <p:spPr/>
        <p:txBody>
          <a:bodyPr/>
          <a:lstStyle/>
          <a:p>
            <a:r>
              <a:rPr lang="en-US" dirty="0"/>
              <a:t>More proximal phalangeal </a:t>
            </a:r>
            <a:r>
              <a:rPr lang="en-US" dirty="0" err="1"/>
              <a:t>fxs</a:t>
            </a:r>
            <a:endParaRPr lang="en-US" dirty="0"/>
          </a:p>
        </p:txBody>
      </p:sp>
      <p:pic>
        <p:nvPicPr>
          <p:cNvPr id="11" name="Content Placeholder 10" descr="A picture containing sitting, photo, table, black&#10;&#10;Description automatically generated">
            <a:extLst>
              <a:ext uri="{FF2B5EF4-FFF2-40B4-BE49-F238E27FC236}">
                <a16:creationId xmlns:a16="http://schemas.microsoft.com/office/drawing/2014/main" id="{F23A132E-F7A1-444A-B17E-2B131DA5D690}"/>
              </a:ext>
            </a:extLst>
          </p:cNvPr>
          <p:cNvPicPr>
            <a:picLocks noGrp="1" noChangeAspect="1"/>
          </p:cNvPicPr>
          <p:nvPr>
            <p:ph idx="1"/>
          </p:nvPr>
        </p:nvPicPr>
        <p:blipFill rotWithShape="1">
          <a:blip r:embed="rId2"/>
          <a:srcRect l="18391" t="10685" r="4767" b="16456"/>
          <a:stretch/>
        </p:blipFill>
        <p:spPr>
          <a:xfrm>
            <a:off x="4082912" y="1790489"/>
            <a:ext cx="4085811" cy="4662726"/>
          </a:xfrm>
        </p:spPr>
      </p:pic>
      <p:pic>
        <p:nvPicPr>
          <p:cNvPr id="13" name="Picture 12" descr="A picture containing clothing, black, white, photo&#10;&#10;Description automatically generated">
            <a:extLst>
              <a:ext uri="{FF2B5EF4-FFF2-40B4-BE49-F238E27FC236}">
                <a16:creationId xmlns:a16="http://schemas.microsoft.com/office/drawing/2014/main" id="{FF80E1C3-C0E8-4C7E-AD2B-4F0876616350}"/>
              </a:ext>
            </a:extLst>
          </p:cNvPr>
          <p:cNvPicPr>
            <a:picLocks noChangeAspect="1"/>
          </p:cNvPicPr>
          <p:nvPr/>
        </p:nvPicPr>
        <p:blipFill rotWithShape="1">
          <a:blip r:embed="rId3"/>
          <a:srcRect l="16363" t="10218" r="26946" b="13840"/>
          <a:stretch/>
        </p:blipFill>
        <p:spPr>
          <a:xfrm>
            <a:off x="220320" y="1245111"/>
            <a:ext cx="3230218" cy="5208104"/>
          </a:xfrm>
          <a:prstGeom prst="rect">
            <a:avLst/>
          </a:prstGeom>
        </p:spPr>
      </p:pic>
      <p:pic>
        <p:nvPicPr>
          <p:cNvPr id="15" name="Picture 14" descr="A picture containing table, black, pair, holding&#10;&#10;Description automatically generated">
            <a:extLst>
              <a:ext uri="{FF2B5EF4-FFF2-40B4-BE49-F238E27FC236}">
                <a16:creationId xmlns:a16="http://schemas.microsoft.com/office/drawing/2014/main" id="{89D2A431-F910-4D60-A96C-7D3D41CFA896}"/>
              </a:ext>
            </a:extLst>
          </p:cNvPr>
          <p:cNvPicPr>
            <a:picLocks noChangeAspect="1"/>
          </p:cNvPicPr>
          <p:nvPr/>
        </p:nvPicPr>
        <p:blipFill rotWithShape="1">
          <a:blip r:embed="rId4"/>
          <a:srcRect l="14008" t="15145" r="20317" b="13986"/>
          <a:stretch/>
        </p:blipFill>
        <p:spPr>
          <a:xfrm>
            <a:off x="8443690" y="2019893"/>
            <a:ext cx="3329207" cy="4323991"/>
          </a:xfrm>
          <a:prstGeom prst="rect">
            <a:avLst/>
          </a:prstGeom>
        </p:spPr>
      </p:pic>
    </p:spTree>
    <p:extLst>
      <p:ext uri="{BB962C8B-B14F-4D97-AF65-F5344CB8AC3E}">
        <p14:creationId xmlns:p14="http://schemas.microsoft.com/office/powerpoint/2010/main" val="3498465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2"/>
          <a:srcRect l="620" t="31163" r="-620" b="21056"/>
          <a:stretch/>
        </p:blipFill>
        <p:spPr>
          <a:xfrm>
            <a:off x="4114800" y="379142"/>
            <a:ext cx="7190678" cy="6110869"/>
          </a:xfrm>
          <a:prstGeom prst="rect">
            <a:avLst/>
          </a:prstGeom>
        </p:spPr>
      </p:pic>
      <p:sp>
        <p:nvSpPr>
          <p:cNvPr id="4" name="Text Placeholder 3"/>
          <p:cNvSpPr>
            <a:spLocks noGrp="1"/>
          </p:cNvSpPr>
          <p:nvPr>
            <p:ph type="body" sz="half" idx="2"/>
          </p:nvPr>
        </p:nvSpPr>
        <p:spPr>
          <a:xfrm>
            <a:off x="563136" y="1887333"/>
            <a:ext cx="3127917" cy="3094485"/>
          </a:xfrm>
        </p:spPr>
        <p:txBody>
          <a:bodyPr>
            <a:normAutofit/>
          </a:bodyPr>
          <a:lstStyle/>
          <a:p>
            <a:r>
              <a:rPr lang="en-US" sz="3200" dirty="0"/>
              <a:t>Medial oblique projection.</a:t>
            </a:r>
          </a:p>
          <a:p>
            <a:endParaRPr lang="en-US" sz="3200" dirty="0"/>
          </a:p>
        </p:txBody>
      </p:sp>
    </p:spTree>
    <p:extLst>
      <p:ext uri="{BB962C8B-B14F-4D97-AF65-F5344CB8AC3E}">
        <p14:creationId xmlns:p14="http://schemas.microsoft.com/office/powerpoint/2010/main" val="3494377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C625C-F8C7-43EF-84F2-1E8BD8E4F117}"/>
              </a:ext>
            </a:extLst>
          </p:cNvPr>
          <p:cNvSpPr>
            <a:spLocks noGrp="1"/>
          </p:cNvSpPr>
          <p:nvPr>
            <p:ph type="title"/>
          </p:nvPr>
        </p:nvSpPr>
        <p:spPr/>
        <p:txBody>
          <a:bodyPr/>
          <a:lstStyle/>
          <a:p>
            <a:r>
              <a:rPr lang="en-US" dirty="0"/>
              <a:t>3</a:t>
            </a:r>
            <a:r>
              <a:rPr lang="en-US" baseline="30000" dirty="0"/>
              <a:t>rd</a:t>
            </a:r>
            <a:r>
              <a:rPr lang="en-US" dirty="0"/>
              <a:t> and 4</a:t>
            </a:r>
            <a:r>
              <a:rPr lang="en-US" baseline="30000" dirty="0"/>
              <a:t>th</a:t>
            </a:r>
            <a:r>
              <a:rPr lang="en-US" dirty="0"/>
              <a:t> proximal phal. </a:t>
            </a:r>
            <a:r>
              <a:rPr lang="en-US" dirty="0" err="1"/>
              <a:t>Fx</a:t>
            </a:r>
            <a:r>
              <a:rPr lang="en-US" dirty="0"/>
              <a:t> </a:t>
            </a:r>
            <a:br>
              <a:rPr lang="en-US" dirty="0"/>
            </a:br>
            <a:r>
              <a:rPr lang="en-US" dirty="0" err="1"/>
              <a:t>tx</a:t>
            </a:r>
            <a:r>
              <a:rPr lang="en-US" dirty="0"/>
              <a:t> with splint…</a:t>
            </a:r>
          </a:p>
        </p:txBody>
      </p:sp>
      <p:sp>
        <p:nvSpPr>
          <p:cNvPr id="3" name="Content Placeholder 2">
            <a:extLst>
              <a:ext uri="{FF2B5EF4-FFF2-40B4-BE49-F238E27FC236}">
                <a16:creationId xmlns:a16="http://schemas.microsoft.com/office/drawing/2014/main" id="{552E2E2F-EA05-48D8-8022-235ADB6A1F1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7B576AD-2720-416A-9F8D-66F2C60115CE}"/>
              </a:ext>
            </a:extLst>
          </p:cNvPr>
          <p:cNvPicPr>
            <a:picLocks noChangeAspect="1"/>
          </p:cNvPicPr>
          <p:nvPr/>
        </p:nvPicPr>
        <p:blipFill rotWithShape="1">
          <a:blip r:embed="rId2"/>
          <a:srcRect l="23518" t="13717" r="24653" b="39984"/>
          <a:stretch/>
        </p:blipFill>
        <p:spPr>
          <a:xfrm>
            <a:off x="6049971" y="1934255"/>
            <a:ext cx="4455689" cy="4544734"/>
          </a:xfrm>
          <a:prstGeom prst="rect">
            <a:avLst/>
          </a:prstGeom>
        </p:spPr>
      </p:pic>
      <p:pic>
        <p:nvPicPr>
          <p:cNvPr id="5" name="Picture 4">
            <a:extLst>
              <a:ext uri="{FF2B5EF4-FFF2-40B4-BE49-F238E27FC236}">
                <a16:creationId xmlns:a16="http://schemas.microsoft.com/office/drawing/2014/main" id="{AFE0F4C6-683D-48F4-8FAF-545C8684913C}"/>
              </a:ext>
            </a:extLst>
          </p:cNvPr>
          <p:cNvPicPr>
            <a:picLocks noChangeAspect="1"/>
          </p:cNvPicPr>
          <p:nvPr/>
        </p:nvPicPr>
        <p:blipFill rotWithShape="1">
          <a:blip r:embed="rId3"/>
          <a:srcRect l="33134" t="35500" r="10268" b="27509"/>
          <a:stretch/>
        </p:blipFill>
        <p:spPr>
          <a:xfrm>
            <a:off x="1277177" y="2144252"/>
            <a:ext cx="3912122" cy="4124739"/>
          </a:xfrm>
          <a:prstGeom prst="rect">
            <a:avLst/>
          </a:prstGeom>
        </p:spPr>
      </p:pic>
    </p:spTree>
    <p:extLst>
      <p:ext uri="{BB962C8B-B14F-4D97-AF65-F5344CB8AC3E}">
        <p14:creationId xmlns:p14="http://schemas.microsoft.com/office/powerpoint/2010/main" val="2392764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29F3-1EBA-46C0-BDC9-E8B33A0987C3}"/>
              </a:ext>
            </a:extLst>
          </p:cNvPr>
          <p:cNvSpPr>
            <a:spLocks noGrp="1"/>
          </p:cNvSpPr>
          <p:nvPr>
            <p:ph type="title"/>
          </p:nvPr>
        </p:nvSpPr>
        <p:spPr/>
        <p:txBody>
          <a:bodyPr/>
          <a:lstStyle/>
          <a:p>
            <a:br>
              <a:rPr lang="en-US" dirty="0"/>
            </a:br>
            <a:r>
              <a:rPr lang="en-US" dirty="0"/>
              <a:t>another </a:t>
            </a:r>
            <a:r>
              <a:rPr lang="en-US" dirty="0" err="1"/>
              <a:t>pt</a:t>
            </a:r>
            <a:r>
              <a:rPr lang="en-US" dirty="0"/>
              <a:t>:  4</a:t>
            </a:r>
            <a:r>
              <a:rPr lang="en-US" baseline="30000" dirty="0"/>
              <a:t>th</a:t>
            </a:r>
            <a:r>
              <a:rPr lang="en-US" dirty="0"/>
              <a:t> </a:t>
            </a:r>
            <a:r>
              <a:rPr lang="en-US" dirty="0" err="1"/>
              <a:t>prox</a:t>
            </a:r>
            <a:r>
              <a:rPr lang="en-US" dirty="0"/>
              <a:t> phal.</a:t>
            </a:r>
          </a:p>
        </p:txBody>
      </p:sp>
      <p:pic>
        <p:nvPicPr>
          <p:cNvPr id="5" name="Content Placeholder 4" descr="A picture containing photo, different, white, bunch&#10;&#10;Description automatically generated">
            <a:extLst>
              <a:ext uri="{FF2B5EF4-FFF2-40B4-BE49-F238E27FC236}">
                <a16:creationId xmlns:a16="http://schemas.microsoft.com/office/drawing/2014/main" id="{775DC7BD-6DAB-4FA9-99BA-C97654F59E0F}"/>
              </a:ext>
            </a:extLst>
          </p:cNvPr>
          <p:cNvPicPr>
            <a:picLocks noGrp="1" noChangeAspect="1"/>
          </p:cNvPicPr>
          <p:nvPr>
            <p:ph idx="1"/>
          </p:nvPr>
        </p:nvPicPr>
        <p:blipFill rotWithShape="1">
          <a:blip r:embed="rId2"/>
          <a:srcRect l="-3486" t="13666" r="10711" b="6878"/>
          <a:stretch/>
        </p:blipFill>
        <p:spPr>
          <a:xfrm>
            <a:off x="541683" y="2186125"/>
            <a:ext cx="6614491" cy="4706662"/>
          </a:xfrm>
        </p:spPr>
      </p:pic>
      <p:pic>
        <p:nvPicPr>
          <p:cNvPr id="7" name="Picture 6" descr="A picture containing photo, black, white, man&#10;&#10;Description automatically generated">
            <a:extLst>
              <a:ext uri="{FF2B5EF4-FFF2-40B4-BE49-F238E27FC236}">
                <a16:creationId xmlns:a16="http://schemas.microsoft.com/office/drawing/2014/main" id="{6DA9A834-E770-4F11-BC84-1438E6CEBC0F}"/>
              </a:ext>
            </a:extLst>
          </p:cNvPr>
          <p:cNvPicPr>
            <a:picLocks noChangeAspect="1"/>
          </p:cNvPicPr>
          <p:nvPr/>
        </p:nvPicPr>
        <p:blipFill rotWithShape="1">
          <a:blip r:embed="rId3"/>
          <a:srcRect l="19241" t="17608" r="21887" b="13117"/>
          <a:stretch/>
        </p:blipFill>
        <p:spPr>
          <a:xfrm>
            <a:off x="7399683" y="2141883"/>
            <a:ext cx="3354457" cy="4750904"/>
          </a:xfrm>
          <a:prstGeom prst="rect">
            <a:avLst/>
          </a:prstGeom>
        </p:spPr>
      </p:pic>
    </p:spTree>
    <p:extLst>
      <p:ext uri="{BB962C8B-B14F-4D97-AF65-F5344CB8AC3E}">
        <p14:creationId xmlns:p14="http://schemas.microsoft.com/office/powerpoint/2010/main" val="3063654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1A28D-4F68-4A60-9ABC-D711F278DF05}"/>
              </a:ext>
            </a:extLst>
          </p:cNvPr>
          <p:cNvSpPr>
            <a:spLocks noGrp="1"/>
          </p:cNvSpPr>
          <p:nvPr>
            <p:ph type="title"/>
          </p:nvPr>
        </p:nvSpPr>
        <p:spPr/>
        <p:txBody>
          <a:bodyPr>
            <a:normAutofit/>
          </a:bodyPr>
          <a:lstStyle/>
          <a:p>
            <a:r>
              <a:rPr lang="en-US" dirty="0"/>
              <a:t>4</a:t>
            </a:r>
            <a:r>
              <a:rPr lang="en-US" baseline="30000" dirty="0"/>
              <a:t>th</a:t>
            </a:r>
            <a:r>
              <a:rPr lang="en-US" dirty="0"/>
              <a:t> </a:t>
            </a:r>
            <a:r>
              <a:rPr lang="en-US" dirty="0" err="1"/>
              <a:t>prox</a:t>
            </a:r>
            <a:r>
              <a:rPr lang="en-US" dirty="0"/>
              <a:t> phal </a:t>
            </a:r>
            <a:r>
              <a:rPr lang="en-US" dirty="0" err="1"/>
              <a:t>fx</a:t>
            </a:r>
            <a:br>
              <a:rPr lang="en-US" dirty="0"/>
            </a:br>
            <a:r>
              <a:rPr lang="en-US" dirty="0" err="1"/>
              <a:t>tx</a:t>
            </a:r>
            <a:r>
              <a:rPr lang="en-US" dirty="0"/>
              <a:t> with Pinning:    due to rotation</a:t>
            </a:r>
          </a:p>
        </p:txBody>
      </p:sp>
      <p:sp>
        <p:nvSpPr>
          <p:cNvPr id="3" name="Content Placeholder 2">
            <a:extLst>
              <a:ext uri="{FF2B5EF4-FFF2-40B4-BE49-F238E27FC236}">
                <a16:creationId xmlns:a16="http://schemas.microsoft.com/office/drawing/2014/main" id="{A3E40CF9-9720-48C5-80F8-4A4963CAD133}"/>
              </a:ext>
            </a:extLst>
          </p:cNvPr>
          <p:cNvSpPr>
            <a:spLocks noGrp="1"/>
          </p:cNvSpPr>
          <p:nvPr>
            <p:ph idx="1"/>
          </p:nvPr>
        </p:nvSpPr>
        <p:spPr/>
        <p:txBody>
          <a:bodyPr/>
          <a:lstStyle/>
          <a:p>
            <a:endParaRPr lang="en-US"/>
          </a:p>
        </p:txBody>
      </p:sp>
      <p:pic>
        <p:nvPicPr>
          <p:cNvPr id="4" name="Content Placeholder 4" descr="A picture containing photo, different, white, bunch&#10;&#10;Description automatically generated">
            <a:extLst>
              <a:ext uri="{FF2B5EF4-FFF2-40B4-BE49-F238E27FC236}">
                <a16:creationId xmlns:a16="http://schemas.microsoft.com/office/drawing/2014/main" id="{C06C6348-968E-409C-805A-6CF96AA4A543}"/>
              </a:ext>
            </a:extLst>
          </p:cNvPr>
          <p:cNvPicPr>
            <a:picLocks noChangeAspect="1"/>
          </p:cNvPicPr>
          <p:nvPr/>
        </p:nvPicPr>
        <p:blipFill rotWithShape="1">
          <a:blip r:embed="rId2"/>
          <a:srcRect l="23350" t="33527" r="8550" b="26371"/>
          <a:stretch/>
        </p:blipFill>
        <p:spPr>
          <a:xfrm>
            <a:off x="2091458" y="2380192"/>
            <a:ext cx="8125968" cy="3975652"/>
          </a:xfrm>
          <a:prstGeom prst="rect">
            <a:avLst/>
          </a:prstGeom>
        </p:spPr>
      </p:pic>
    </p:spTree>
    <p:extLst>
      <p:ext uri="{BB962C8B-B14F-4D97-AF65-F5344CB8AC3E}">
        <p14:creationId xmlns:p14="http://schemas.microsoft.com/office/powerpoint/2010/main" val="875666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F342D-11BE-4493-9954-847557208D05}"/>
              </a:ext>
            </a:extLst>
          </p:cNvPr>
          <p:cNvSpPr>
            <a:spLocks noGrp="1"/>
          </p:cNvSpPr>
          <p:nvPr>
            <p:ph type="title"/>
          </p:nvPr>
        </p:nvSpPr>
        <p:spPr/>
        <p:txBody>
          <a:bodyPr/>
          <a:lstStyle/>
          <a:p>
            <a:r>
              <a:rPr lang="en-US" dirty="0" err="1"/>
              <a:t>fing</a:t>
            </a:r>
            <a:endParaRPr lang="en-US" dirty="0"/>
          </a:p>
        </p:txBody>
      </p:sp>
      <p:sp>
        <p:nvSpPr>
          <p:cNvPr id="3" name="Content Placeholder 2">
            <a:extLst>
              <a:ext uri="{FF2B5EF4-FFF2-40B4-BE49-F238E27FC236}">
                <a16:creationId xmlns:a16="http://schemas.microsoft.com/office/drawing/2014/main" id="{C8481F8B-0884-41EF-9934-27AAA002AE5E}"/>
              </a:ext>
            </a:extLst>
          </p:cNvPr>
          <p:cNvSpPr>
            <a:spLocks noGrp="1"/>
          </p:cNvSpPr>
          <p:nvPr>
            <p:ph idx="1"/>
          </p:nvPr>
        </p:nvSpPr>
        <p:spPr>
          <a:xfrm>
            <a:off x="1041330" y="5945414"/>
            <a:ext cx="10820400" cy="498944"/>
          </a:xfrm>
        </p:spPr>
        <p:txBody>
          <a:bodyPr/>
          <a:lstStyle/>
          <a:p>
            <a:r>
              <a:rPr lang="en-US" dirty="0">
                <a:hlinkClick r:id="rId2"/>
              </a:rPr>
              <a:t>https://nabilebraheim.wordpress.com/2017/07/13/finger-fractures/</a:t>
            </a:r>
            <a:endParaRPr lang="en-US" dirty="0"/>
          </a:p>
        </p:txBody>
      </p:sp>
      <p:pic>
        <p:nvPicPr>
          <p:cNvPr id="4" name="Picture 3">
            <a:extLst>
              <a:ext uri="{FF2B5EF4-FFF2-40B4-BE49-F238E27FC236}">
                <a16:creationId xmlns:a16="http://schemas.microsoft.com/office/drawing/2014/main" id="{AE51C9CF-D391-41F1-A810-0216B5AE7E90}"/>
              </a:ext>
            </a:extLst>
          </p:cNvPr>
          <p:cNvPicPr>
            <a:picLocks noChangeAspect="1"/>
          </p:cNvPicPr>
          <p:nvPr/>
        </p:nvPicPr>
        <p:blipFill>
          <a:blip r:embed="rId3"/>
          <a:stretch>
            <a:fillRect/>
          </a:stretch>
        </p:blipFill>
        <p:spPr>
          <a:xfrm>
            <a:off x="4408004" y="547165"/>
            <a:ext cx="7453726" cy="5234254"/>
          </a:xfrm>
          <a:prstGeom prst="rect">
            <a:avLst/>
          </a:prstGeom>
        </p:spPr>
      </p:pic>
      <p:sp>
        <p:nvSpPr>
          <p:cNvPr id="5" name="TextBox 4">
            <a:extLst>
              <a:ext uri="{FF2B5EF4-FFF2-40B4-BE49-F238E27FC236}">
                <a16:creationId xmlns:a16="http://schemas.microsoft.com/office/drawing/2014/main" id="{E843ADB2-5460-4B28-8602-79579E91CF0E}"/>
              </a:ext>
            </a:extLst>
          </p:cNvPr>
          <p:cNvSpPr txBox="1"/>
          <p:nvPr/>
        </p:nvSpPr>
        <p:spPr>
          <a:xfrm>
            <a:off x="422413" y="2221396"/>
            <a:ext cx="3578087" cy="3046988"/>
          </a:xfrm>
          <a:prstGeom prst="rect">
            <a:avLst/>
          </a:prstGeom>
          <a:noFill/>
        </p:spPr>
        <p:txBody>
          <a:bodyPr wrap="square" rtlCol="0">
            <a:spAutoFit/>
          </a:bodyPr>
          <a:lstStyle/>
          <a:p>
            <a:r>
              <a:rPr lang="en-US" sz="3200" dirty="0"/>
              <a:t>Remember to assess finger orientation/alignment when evaluating finger injuries</a:t>
            </a:r>
          </a:p>
        </p:txBody>
      </p:sp>
    </p:spTree>
    <p:extLst>
      <p:ext uri="{BB962C8B-B14F-4D97-AF65-F5344CB8AC3E}">
        <p14:creationId xmlns:p14="http://schemas.microsoft.com/office/powerpoint/2010/main" val="244041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556" y="764373"/>
            <a:ext cx="10516644" cy="1293028"/>
          </a:xfrm>
        </p:spPr>
        <p:txBody>
          <a:bodyPr/>
          <a:lstStyle/>
          <a:p>
            <a:pPr algn="l"/>
            <a:r>
              <a:rPr lang="en-US" dirty="0"/>
              <a:t>Before we leave the Fingers……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82274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5629"/>
            <a:ext cx="6087649" cy="655433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859" y="0"/>
            <a:ext cx="5560382" cy="6680915"/>
          </a:xfrm>
          <a:prstGeom prst="rect">
            <a:avLst/>
          </a:prstGeom>
        </p:spPr>
      </p:pic>
      <p:sp>
        <p:nvSpPr>
          <p:cNvPr id="7" name="TextBox 6"/>
          <p:cNvSpPr txBox="1"/>
          <p:nvPr/>
        </p:nvSpPr>
        <p:spPr>
          <a:xfrm>
            <a:off x="203027" y="225629"/>
            <a:ext cx="829849" cy="830997"/>
          </a:xfrm>
          <a:prstGeom prst="rect">
            <a:avLst/>
          </a:prstGeom>
          <a:noFill/>
        </p:spPr>
        <p:txBody>
          <a:bodyPr wrap="square" rtlCol="0">
            <a:spAutoFit/>
          </a:bodyPr>
          <a:lstStyle/>
          <a:p>
            <a:r>
              <a:rPr lang="en-US" sz="4800" dirty="0"/>
              <a:t>8</a:t>
            </a:r>
          </a:p>
        </p:txBody>
      </p:sp>
    </p:spTree>
    <p:extLst>
      <p:ext uri="{BB962C8B-B14F-4D97-AF65-F5344CB8AC3E}">
        <p14:creationId xmlns:p14="http://schemas.microsoft.com/office/powerpoint/2010/main" val="2076440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l="66545" t="51768"/>
          <a:stretch/>
        </p:blipFill>
        <p:spPr>
          <a:xfrm>
            <a:off x="276095" y="665195"/>
            <a:ext cx="3579659" cy="5553490"/>
          </a:xfrm>
          <a:prstGeom prst="rect">
            <a:avLst/>
          </a:prstGeom>
        </p:spPr>
      </p:pic>
      <p:pic>
        <p:nvPicPr>
          <p:cNvPr id="5" name="Picture 4"/>
          <p:cNvPicPr>
            <a:picLocks noChangeAspect="1"/>
          </p:cNvPicPr>
          <p:nvPr/>
        </p:nvPicPr>
        <p:blipFill rotWithShape="1">
          <a:blip r:embed="rId3"/>
          <a:srcRect l="25068" t="47235" r="33704"/>
          <a:stretch/>
        </p:blipFill>
        <p:spPr>
          <a:xfrm>
            <a:off x="7644005" y="601099"/>
            <a:ext cx="4058434" cy="6242145"/>
          </a:xfrm>
          <a:prstGeom prst="rect">
            <a:avLst/>
          </a:prstGeom>
        </p:spPr>
      </p:pic>
      <p:sp>
        <p:nvSpPr>
          <p:cNvPr id="2" name="Title 1"/>
          <p:cNvSpPr>
            <a:spLocks noGrp="1"/>
          </p:cNvSpPr>
          <p:nvPr>
            <p:ph type="title"/>
          </p:nvPr>
        </p:nvSpPr>
        <p:spPr>
          <a:xfrm>
            <a:off x="3742151" y="601099"/>
            <a:ext cx="4707697" cy="1293028"/>
          </a:xfrm>
          <a:solidFill>
            <a:schemeClr val="bg2"/>
          </a:solidFill>
        </p:spPr>
        <p:txBody>
          <a:bodyPr/>
          <a:lstStyle/>
          <a:p>
            <a:pPr algn="l"/>
            <a:r>
              <a:rPr lang="en-US" dirty="0"/>
              <a:t>The pelvic Digit</a:t>
            </a:r>
          </a:p>
        </p:txBody>
      </p:sp>
    </p:spTree>
    <p:extLst>
      <p:ext uri="{BB962C8B-B14F-4D97-AF65-F5344CB8AC3E}">
        <p14:creationId xmlns:p14="http://schemas.microsoft.com/office/powerpoint/2010/main" val="194783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5334" t="910" r="512" b="-910"/>
          <a:stretch/>
        </p:blipFill>
        <p:spPr>
          <a:xfrm rot="5400000">
            <a:off x="5699349" y="916591"/>
            <a:ext cx="5767083" cy="437291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2460"/>
          <a:stretch/>
        </p:blipFill>
        <p:spPr>
          <a:xfrm rot="5400000">
            <a:off x="328394" y="723249"/>
            <a:ext cx="6015038" cy="5007555"/>
          </a:xfrm>
          <a:prstGeom prst="rect">
            <a:avLst/>
          </a:prstGeom>
        </p:spPr>
      </p:pic>
      <p:sp>
        <p:nvSpPr>
          <p:cNvPr id="2" name="Title 1"/>
          <p:cNvSpPr>
            <a:spLocks noGrp="1"/>
          </p:cNvSpPr>
          <p:nvPr>
            <p:ph type="title"/>
          </p:nvPr>
        </p:nvSpPr>
        <p:spPr>
          <a:xfrm>
            <a:off x="218209" y="6059728"/>
            <a:ext cx="8364682" cy="856609"/>
          </a:xfrm>
        </p:spPr>
        <p:txBody>
          <a:bodyPr>
            <a:normAutofit/>
          </a:bodyPr>
          <a:lstStyle/>
          <a:p>
            <a:pPr algn="l"/>
            <a:r>
              <a:rPr lang="en-US" sz="2800" dirty="0" err="1"/>
              <a:t>WRISt</a:t>
            </a:r>
            <a:r>
              <a:rPr lang="en-US" sz="2800" dirty="0"/>
              <a:t> pain with blocking in </a:t>
            </a:r>
            <a:r>
              <a:rPr lang="en-US" sz="2800" dirty="0" err="1"/>
              <a:t>footbALL</a:t>
            </a:r>
            <a:endParaRPr lang="en-US" sz="2800" dirty="0"/>
          </a:p>
        </p:txBody>
      </p:sp>
      <p:sp>
        <p:nvSpPr>
          <p:cNvPr id="13" name="TextBox 12"/>
          <p:cNvSpPr txBox="1"/>
          <p:nvPr/>
        </p:nvSpPr>
        <p:spPr>
          <a:xfrm>
            <a:off x="218209" y="475989"/>
            <a:ext cx="408092" cy="923330"/>
          </a:xfrm>
          <a:prstGeom prst="rect">
            <a:avLst/>
          </a:prstGeom>
          <a:noFill/>
        </p:spPr>
        <p:txBody>
          <a:bodyPr wrap="square" rtlCol="0">
            <a:spAutoFit/>
          </a:bodyPr>
          <a:lstStyle/>
          <a:p>
            <a:r>
              <a:rPr lang="en-US" sz="5400" dirty="0"/>
              <a:t>9</a:t>
            </a:r>
          </a:p>
        </p:txBody>
      </p:sp>
    </p:spTree>
    <p:extLst>
      <p:ext uri="{BB962C8B-B14F-4D97-AF65-F5344CB8AC3E}">
        <p14:creationId xmlns:p14="http://schemas.microsoft.com/office/powerpoint/2010/main" val="2410408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7449" b="9048"/>
          <a:stretch/>
        </p:blipFill>
        <p:spPr>
          <a:xfrm>
            <a:off x="6868391" y="396949"/>
            <a:ext cx="4753072" cy="6215632"/>
          </a:xfrm>
          <a:prstGeom prst="rect">
            <a:avLst/>
          </a:prstGeom>
        </p:spPr>
      </p:pic>
      <p:pic>
        <p:nvPicPr>
          <p:cNvPr id="5" name="Picture 4"/>
          <p:cNvPicPr>
            <a:picLocks noChangeAspect="1"/>
          </p:cNvPicPr>
          <p:nvPr/>
        </p:nvPicPr>
        <p:blipFill rotWithShape="1">
          <a:blip r:embed="rId3">
            <a:lum contrast="18000"/>
          </a:blip>
          <a:srcRect l="21931"/>
          <a:stretch/>
        </p:blipFill>
        <p:spPr>
          <a:xfrm rot="5400000">
            <a:off x="-292466" y="1008971"/>
            <a:ext cx="5668079" cy="4081636"/>
          </a:xfrm>
          <a:prstGeom prst="rect">
            <a:avLst/>
          </a:prstGeom>
        </p:spPr>
      </p:pic>
      <p:sp>
        <p:nvSpPr>
          <p:cNvPr id="2" name="Title 1"/>
          <p:cNvSpPr>
            <a:spLocks noGrp="1"/>
          </p:cNvSpPr>
          <p:nvPr>
            <p:ph type="title"/>
          </p:nvPr>
        </p:nvSpPr>
        <p:spPr>
          <a:xfrm>
            <a:off x="935182" y="215749"/>
            <a:ext cx="4790209" cy="846219"/>
          </a:xfrm>
        </p:spPr>
        <p:txBody>
          <a:bodyPr>
            <a:normAutofit/>
          </a:bodyPr>
          <a:lstStyle/>
          <a:p>
            <a:r>
              <a:rPr lang="en-US" sz="2800" dirty="0"/>
              <a:t>Scaphoid projections: </a:t>
            </a:r>
          </a:p>
        </p:txBody>
      </p:sp>
      <p:sp>
        <p:nvSpPr>
          <p:cNvPr id="6" name="TextBox 5"/>
          <p:cNvSpPr txBox="1"/>
          <p:nvPr/>
        </p:nvSpPr>
        <p:spPr>
          <a:xfrm>
            <a:off x="1087702" y="5883829"/>
            <a:ext cx="5475937" cy="646331"/>
          </a:xfrm>
          <a:prstGeom prst="rect">
            <a:avLst/>
          </a:prstGeom>
          <a:noFill/>
        </p:spPr>
        <p:txBody>
          <a:bodyPr wrap="square" rtlCol="0">
            <a:spAutoFit/>
          </a:bodyPr>
          <a:lstStyle/>
          <a:p>
            <a:r>
              <a:rPr lang="en-US" dirty="0"/>
              <a:t>Even with special projections, x-ray beam must travel through the fracture line</a:t>
            </a:r>
          </a:p>
        </p:txBody>
      </p:sp>
    </p:spTree>
    <p:extLst>
      <p:ext uri="{BB962C8B-B14F-4D97-AF65-F5344CB8AC3E}">
        <p14:creationId xmlns:p14="http://schemas.microsoft.com/office/powerpoint/2010/main" val="200333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Scaphoid </a:t>
            </a:r>
            <a:r>
              <a:rPr lang="en-US" dirty="0" err="1"/>
              <a:t>fx</a:t>
            </a:r>
            <a:r>
              <a:rPr lang="en-US" dirty="0"/>
              <a:t>.  cast</a:t>
            </a:r>
          </a:p>
        </p:txBody>
      </p:sp>
      <p:pic>
        <p:nvPicPr>
          <p:cNvPr id="4" name="Picture 3"/>
          <p:cNvPicPr>
            <a:picLocks noChangeAspect="1"/>
          </p:cNvPicPr>
          <p:nvPr/>
        </p:nvPicPr>
        <p:blipFill rotWithShape="1">
          <a:blip r:embed="rId2"/>
          <a:srcRect b="21107"/>
          <a:stretch/>
        </p:blipFill>
        <p:spPr>
          <a:xfrm>
            <a:off x="4551218" y="453409"/>
            <a:ext cx="4112453" cy="5765276"/>
          </a:xfrm>
          <a:prstGeom prst="rect">
            <a:avLst/>
          </a:prstGeom>
        </p:spPr>
      </p:pic>
    </p:spTree>
    <p:extLst>
      <p:ext uri="{BB962C8B-B14F-4D97-AF65-F5344CB8AC3E}">
        <p14:creationId xmlns:p14="http://schemas.microsoft.com/office/powerpoint/2010/main" val="3008093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Softball sliding injury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30870" y="1645782"/>
            <a:ext cx="6478547" cy="3644183"/>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310"/>
          <a:stretch/>
        </p:blipFill>
        <p:spPr>
          <a:xfrm rot="5400000">
            <a:off x="5971255" y="2636299"/>
            <a:ext cx="4877116" cy="3164586"/>
          </a:xfrm>
          <a:prstGeom prst="rect">
            <a:avLst/>
          </a:prstGeom>
        </p:spPr>
      </p:pic>
      <p:sp>
        <p:nvSpPr>
          <p:cNvPr id="3" name="TextBox 2"/>
          <p:cNvSpPr txBox="1"/>
          <p:nvPr/>
        </p:nvSpPr>
        <p:spPr>
          <a:xfrm>
            <a:off x="426027" y="436418"/>
            <a:ext cx="945573" cy="707886"/>
          </a:xfrm>
          <a:prstGeom prst="rect">
            <a:avLst/>
          </a:prstGeom>
          <a:noFill/>
        </p:spPr>
        <p:txBody>
          <a:bodyPr wrap="square" rtlCol="0">
            <a:spAutoFit/>
          </a:bodyPr>
          <a:lstStyle/>
          <a:p>
            <a:r>
              <a:rPr lang="en-US" sz="4000" dirty="0"/>
              <a:t>1a</a:t>
            </a:r>
          </a:p>
        </p:txBody>
      </p:sp>
    </p:spTree>
    <p:extLst>
      <p:ext uri="{BB962C8B-B14F-4D97-AF65-F5344CB8AC3E}">
        <p14:creationId xmlns:p14="http://schemas.microsoft.com/office/powerpoint/2010/main" val="1386090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9954" y="0"/>
            <a:ext cx="5032664" cy="1293028"/>
          </a:xfrm>
        </p:spPr>
        <p:txBody>
          <a:bodyPr>
            <a:normAutofit/>
          </a:bodyPr>
          <a:lstStyle/>
          <a:p>
            <a:r>
              <a:rPr lang="en-US" sz="2400" dirty="0"/>
              <a:t>Fell on outstretched hand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613" y="1111827"/>
            <a:ext cx="9816972" cy="5522047"/>
          </a:xfrm>
        </p:spPr>
      </p:pic>
      <p:sp>
        <p:nvSpPr>
          <p:cNvPr id="5" name="TextBox 4"/>
          <p:cNvSpPr txBox="1"/>
          <p:nvPr/>
        </p:nvSpPr>
        <p:spPr>
          <a:xfrm>
            <a:off x="292613" y="288099"/>
            <a:ext cx="972516" cy="769441"/>
          </a:xfrm>
          <a:prstGeom prst="rect">
            <a:avLst/>
          </a:prstGeom>
          <a:noFill/>
        </p:spPr>
        <p:txBody>
          <a:bodyPr wrap="square" rtlCol="0">
            <a:spAutoFit/>
          </a:bodyPr>
          <a:lstStyle/>
          <a:p>
            <a:r>
              <a:rPr lang="en-US" sz="4400" dirty="0"/>
              <a:t>10</a:t>
            </a:r>
          </a:p>
        </p:txBody>
      </p:sp>
    </p:spTree>
    <p:extLst>
      <p:ext uri="{BB962C8B-B14F-4D97-AF65-F5344CB8AC3E}">
        <p14:creationId xmlns:p14="http://schemas.microsoft.com/office/powerpoint/2010/main" val="4065055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Medial oblique</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6957"/>
          <a:stretch/>
        </p:blipFill>
        <p:spPr>
          <a:xfrm rot="5400000">
            <a:off x="131208" y="695790"/>
            <a:ext cx="6352029" cy="5667590"/>
          </a:xfrm>
        </p:spPr>
      </p:pic>
    </p:spTree>
    <p:extLst>
      <p:ext uri="{BB962C8B-B14F-4D97-AF65-F5344CB8AC3E}">
        <p14:creationId xmlns:p14="http://schemas.microsoft.com/office/powerpoint/2010/main" val="2047574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football INJURY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69067" y="836049"/>
            <a:ext cx="6688394" cy="5016296"/>
          </a:xfrm>
          <a:prstGeom prst="rect">
            <a:avLst/>
          </a:prstGeom>
        </p:spPr>
      </p:pic>
      <p:sp>
        <p:nvSpPr>
          <p:cNvPr id="4" name="TextBox 3"/>
          <p:cNvSpPr txBox="1"/>
          <p:nvPr/>
        </p:nvSpPr>
        <p:spPr>
          <a:xfrm>
            <a:off x="426027" y="436418"/>
            <a:ext cx="945573" cy="707886"/>
          </a:xfrm>
          <a:prstGeom prst="rect">
            <a:avLst/>
          </a:prstGeom>
          <a:noFill/>
        </p:spPr>
        <p:txBody>
          <a:bodyPr wrap="square" rtlCol="0">
            <a:spAutoFit/>
          </a:bodyPr>
          <a:lstStyle/>
          <a:p>
            <a:r>
              <a:rPr lang="en-US" sz="4000" dirty="0"/>
              <a:t>1b</a:t>
            </a:r>
          </a:p>
        </p:txBody>
      </p:sp>
    </p:spTree>
    <p:extLst>
      <p:ext uri="{BB962C8B-B14F-4D97-AF65-F5344CB8AC3E}">
        <p14:creationId xmlns:p14="http://schemas.microsoft.com/office/powerpoint/2010/main" val="325621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A5669-8C17-4911-80BA-ACF26A796241}"/>
              </a:ext>
            </a:extLst>
          </p:cNvPr>
          <p:cNvSpPr>
            <a:spLocks noGrp="1"/>
          </p:cNvSpPr>
          <p:nvPr>
            <p:ph type="title"/>
          </p:nvPr>
        </p:nvSpPr>
        <p:spPr/>
        <p:txBody>
          <a:bodyPr/>
          <a:lstStyle/>
          <a:p>
            <a:r>
              <a:rPr lang="en-US" dirty="0"/>
              <a:t>Snowboarder</a:t>
            </a:r>
          </a:p>
        </p:txBody>
      </p:sp>
      <p:sp>
        <p:nvSpPr>
          <p:cNvPr id="3" name="Content Placeholder 2">
            <a:extLst>
              <a:ext uri="{FF2B5EF4-FFF2-40B4-BE49-F238E27FC236}">
                <a16:creationId xmlns:a16="http://schemas.microsoft.com/office/drawing/2014/main" id="{A935E482-AC7A-4F4E-9EE5-2754E3A2BAB8}"/>
              </a:ext>
            </a:extLst>
          </p:cNvPr>
          <p:cNvSpPr>
            <a:spLocks noGrp="1"/>
          </p:cNvSpPr>
          <p:nvPr>
            <p:ph idx="1"/>
          </p:nvPr>
        </p:nvSpPr>
        <p:spPr>
          <a:xfrm>
            <a:off x="5596944" y="3063550"/>
            <a:ext cx="4744791" cy="1939559"/>
          </a:xfrm>
        </p:spPr>
        <p:txBody>
          <a:bodyPr/>
          <a:lstStyle/>
          <a:p>
            <a:r>
              <a:rPr lang="en-US" dirty="0"/>
              <a:t>Lateral process of talus fracture</a:t>
            </a:r>
          </a:p>
        </p:txBody>
      </p:sp>
      <p:pic>
        <p:nvPicPr>
          <p:cNvPr id="4" name="Main graphic">
            <a:extLst>
              <a:ext uri="{FF2B5EF4-FFF2-40B4-BE49-F238E27FC236}">
                <a16:creationId xmlns:a16="http://schemas.microsoft.com/office/drawing/2014/main" id="{DFE6BFAC-3830-44F0-8E2D-7924EB194D43}"/>
              </a:ext>
            </a:extLst>
          </p:cNvPr>
          <p:cNvPicPr/>
          <p:nvPr/>
        </p:nvPicPr>
        <p:blipFill>
          <a:blip r:embed="rId2"/>
          <a:stretch/>
        </p:blipFill>
        <p:spPr>
          <a:xfrm>
            <a:off x="321973" y="250040"/>
            <a:ext cx="3785956" cy="5627020"/>
          </a:xfrm>
          <a:prstGeom prst="rect">
            <a:avLst/>
          </a:prstGeom>
          <a:ln>
            <a:noFill/>
          </a:ln>
        </p:spPr>
      </p:pic>
    </p:spTree>
    <p:extLst>
      <p:ext uri="{BB962C8B-B14F-4D97-AF65-F5344CB8AC3E}">
        <p14:creationId xmlns:p14="http://schemas.microsoft.com/office/powerpoint/2010/main" val="930798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3E748-265D-4C9B-BAC5-E94632D80EA1}"/>
              </a:ext>
            </a:extLst>
          </p:cNvPr>
          <p:cNvSpPr>
            <a:spLocks noGrp="1"/>
          </p:cNvSpPr>
          <p:nvPr>
            <p:ph type="title"/>
          </p:nvPr>
        </p:nvSpPr>
        <p:spPr/>
        <p:txBody>
          <a:bodyPr/>
          <a:lstStyle/>
          <a:p>
            <a:r>
              <a:rPr lang="en-US" dirty="0"/>
              <a:t>Snowboarder: </a:t>
            </a:r>
          </a:p>
        </p:txBody>
      </p:sp>
      <p:sp>
        <p:nvSpPr>
          <p:cNvPr id="3" name="Content Placeholder 2">
            <a:extLst>
              <a:ext uri="{FF2B5EF4-FFF2-40B4-BE49-F238E27FC236}">
                <a16:creationId xmlns:a16="http://schemas.microsoft.com/office/drawing/2014/main" id="{59F7C8BD-DC6B-4737-8413-55C15F11CEE5}"/>
              </a:ext>
            </a:extLst>
          </p:cNvPr>
          <p:cNvSpPr>
            <a:spLocks noGrp="1"/>
          </p:cNvSpPr>
          <p:nvPr>
            <p:ph idx="1"/>
          </p:nvPr>
        </p:nvSpPr>
        <p:spPr/>
        <p:txBody>
          <a:bodyPr>
            <a:normAutofit/>
          </a:bodyPr>
          <a:lstStyle/>
          <a:p>
            <a:r>
              <a:rPr lang="en-US" dirty="0"/>
              <a:t>Lateral process of the Talus fractures;</a:t>
            </a:r>
          </a:p>
          <a:p>
            <a:endParaRPr lang="en-US" dirty="0"/>
          </a:p>
          <a:p>
            <a:r>
              <a:rPr lang="en-US" dirty="0"/>
              <a:t>injuries result from forced dorsiflexion, axial loading, and eversion with external rotation</a:t>
            </a:r>
          </a:p>
          <a:p>
            <a:r>
              <a:rPr lang="en-US" dirty="0"/>
              <a:t>often seen in snowboarders</a:t>
            </a:r>
          </a:p>
          <a:p>
            <a:r>
              <a:rPr lang="en-US" dirty="0"/>
              <a:t>Prognosis:   lateral process injuries have a favorable outcomes with prompt diagnosis and immediate treatment</a:t>
            </a:r>
          </a:p>
          <a:p>
            <a:endParaRPr lang="en-US" dirty="0"/>
          </a:p>
          <a:p>
            <a:r>
              <a:rPr lang="en-US" dirty="0"/>
              <a:t>Distal Tibiofibular syndesmosis injuries:</a:t>
            </a:r>
          </a:p>
        </p:txBody>
      </p:sp>
    </p:spTree>
    <p:extLst>
      <p:ext uri="{BB962C8B-B14F-4D97-AF65-F5344CB8AC3E}">
        <p14:creationId xmlns:p14="http://schemas.microsoft.com/office/powerpoint/2010/main" val="890311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1699</Words>
  <Application>Microsoft Office PowerPoint</Application>
  <PresentationFormat>Widescreen</PresentationFormat>
  <Paragraphs>149</Paragraphs>
  <Slides>50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Calibri Light</vt:lpstr>
      <vt:lpstr>Century Gothic</vt:lpstr>
      <vt:lpstr>Open Sans</vt:lpstr>
      <vt:lpstr>Stone Sans</vt:lpstr>
      <vt:lpstr>Office Theme</vt:lpstr>
      <vt:lpstr>Sport and Spine cases</vt:lpstr>
      <vt:lpstr>Sprain ankle in driveway</vt:lpstr>
      <vt:lpstr>PowerPoint Presentation</vt:lpstr>
      <vt:lpstr>PowerPoint Presentation</vt:lpstr>
      <vt:lpstr>Softball sliding injury</vt:lpstr>
      <vt:lpstr>Medial oblique</vt:lpstr>
      <vt:lpstr>football INJURY</vt:lpstr>
      <vt:lpstr>Snowboarder</vt:lpstr>
      <vt:lpstr>Snowboarder: </vt:lpstr>
      <vt:lpstr>Lateral Process Fractures </vt:lpstr>
      <vt:lpstr>PowerPoint Presentation</vt:lpstr>
      <vt:lpstr>Lateral process fractures</vt:lpstr>
      <vt:lpstr>PowerPoint Presentation</vt:lpstr>
      <vt:lpstr>PowerPoint Presentation</vt:lpstr>
      <vt:lpstr>Osteochondral Fractures  of the Talar Dome </vt:lpstr>
      <vt:lpstr>PowerPoint Presentation</vt:lpstr>
      <vt:lpstr>PowerPoint Presentation</vt:lpstr>
      <vt:lpstr>PowerPoint Presentation</vt:lpstr>
      <vt:lpstr>PowerPoint Presentation</vt:lpstr>
      <vt:lpstr>PowerPoint Presentation</vt:lpstr>
      <vt:lpstr>Stepped on by horse</vt:lpstr>
      <vt:lpstr>From    Feet    to    Hands </vt:lpstr>
      <vt:lpstr>Fell in driveway on ice</vt:lpstr>
      <vt:lpstr>Oblique thumb</vt:lpstr>
      <vt:lpstr>Lateral thumb</vt:lpstr>
      <vt:lpstr>AP THUMB</vt:lpstr>
      <vt:lpstr>Jammed finger</vt:lpstr>
      <vt:lpstr>Mallet Finger / Baseball finger/ Extensor avulsion</vt:lpstr>
      <vt:lpstr>Mallet finger</vt:lpstr>
      <vt:lpstr>Football injury</vt:lpstr>
      <vt:lpstr>Seymour FX</vt:lpstr>
      <vt:lpstr>Seymour FX</vt:lpstr>
      <vt:lpstr>PowerPoint Presentation</vt:lpstr>
      <vt:lpstr>Basketball injury</vt:lpstr>
      <vt:lpstr>PowerPoint Presentation</vt:lpstr>
      <vt:lpstr>PowerPoint Presentation</vt:lpstr>
      <vt:lpstr>Football Injury</vt:lpstr>
      <vt:lpstr>Salter-Harris Type II</vt:lpstr>
      <vt:lpstr>More proximal phalangeal fxs</vt:lpstr>
      <vt:lpstr>3rd and 4th proximal phal. Fx  tx with splint…</vt:lpstr>
      <vt:lpstr> another pt:  4th prox phal.</vt:lpstr>
      <vt:lpstr>4th prox phal fx tx with Pinning:    due to rotation</vt:lpstr>
      <vt:lpstr>fing</vt:lpstr>
      <vt:lpstr>Before we leave the Fingers……</vt:lpstr>
      <vt:lpstr>PowerPoint Presentation</vt:lpstr>
      <vt:lpstr>The pelvic Digit</vt:lpstr>
      <vt:lpstr>WRISt pain with blocking in footbALL</vt:lpstr>
      <vt:lpstr>Scaphoid projections: </vt:lpstr>
      <vt:lpstr>PowerPoint Presentation</vt:lpstr>
      <vt:lpstr>Fell on outstretched hand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 and Spine cases</dc:title>
  <dc:creator>Amanda Brickey</dc:creator>
  <cp:lastModifiedBy>Amanda Brickey</cp:lastModifiedBy>
  <cp:revision>1</cp:revision>
  <dcterms:created xsi:type="dcterms:W3CDTF">2021-04-23T17:17:12Z</dcterms:created>
  <dcterms:modified xsi:type="dcterms:W3CDTF">2021-04-23T17:17:34Z</dcterms:modified>
</cp:coreProperties>
</file>