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88" r:id="rId2"/>
    <p:sldId id="289" r:id="rId3"/>
    <p:sldId id="290" r:id="rId4"/>
    <p:sldId id="299" r:id="rId5"/>
    <p:sldId id="300" r:id="rId6"/>
    <p:sldId id="301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3" r:id="rId29"/>
    <p:sldId id="374" r:id="rId30"/>
    <p:sldId id="375" r:id="rId31"/>
    <p:sldId id="376" r:id="rId32"/>
    <p:sldId id="377" r:id="rId33"/>
    <p:sldId id="378" r:id="rId34"/>
    <p:sldId id="405" r:id="rId35"/>
    <p:sldId id="406" r:id="rId36"/>
    <p:sldId id="286" r:id="rId37"/>
    <p:sldId id="287" r:id="rId38"/>
    <p:sldId id="303" r:id="rId39"/>
    <p:sldId id="302" r:id="rId40"/>
    <p:sldId id="304" r:id="rId41"/>
    <p:sldId id="329" r:id="rId42"/>
    <p:sldId id="326" r:id="rId43"/>
    <p:sldId id="328" r:id="rId44"/>
    <p:sldId id="327" r:id="rId45"/>
    <p:sldId id="407" r:id="rId46"/>
    <p:sldId id="408" r:id="rId47"/>
    <p:sldId id="268" r:id="rId48"/>
    <p:sldId id="270" r:id="rId49"/>
    <p:sldId id="269" r:id="rId50"/>
    <p:sldId id="39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BE029-2F25-4763-8662-576186E2DA2E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898DD-C25F-4AD6-A3C8-A9814C852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7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1">
            <a:extLst>
              <a:ext uri="{FF2B5EF4-FFF2-40B4-BE49-F238E27FC236}">
                <a16:creationId xmlns:a16="http://schemas.microsoft.com/office/drawing/2014/main" id="{E3FEBB05-ED7C-482B-8BC0-1CC18FF0E53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4D97DC4E-BA65-4C66-9C42-720763EF92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1">
            <a:extLst>
              <a:ext uri="{FF2B5EF4-FFF2-40B4-BE49-F238E27FC236}">
                <a16:creationId xmlns:a16="http://schemas.microsoft.com/office/drawing/2014/main" id="{E880EA36-61AE-40F8-AF37-49BF3CFD2E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A7E7A3FA-7770-4F40-B49A-5557BD7FA0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1">
            <a:extLst>
              <a:ext uri="{FF2B5EF4-FFF2-40B4-BE49-F238E27FC236}">
                <a16:creationId xmlns:a16="http://schemas.microsoft.com/office/drawing/2014/main" id="{790F2FA7-B0F5-4DBF-802F-D0BE92B96A0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FAF893C4-A5D7-4E0B-AB48-E54A15D8035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1">
            <a:extLst>
              <a:ext uri="{FF2B5EF4-FFF2-40B4-BE49-F238E27FC236}">
                <a16:creationId xmlns:a16="http://schemas.microsoft.com/office/drawing/2014/main" id="{C4B7C863-EC75-46B2-90DD-5880F040048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AF6CC698-0D73-4AEC-904A-783AEBA593C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1">
            <a:extLst>
              <a:ext uri="{FF2B5EF4-FFF2-40B4-BE49-F238E27FC236}">
                <a16:creationId xmlns:a16="http://schemas.microsoft.com/office/drawing/2014/main" id="{CFF78631-C3CF-4981-A488-4A21BDF937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095B8D60-E2BC-4872-B59C-20B84C8D7D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1">
            <a:extLst>
              <a:ext uri="{FF2B5EF4-FFF2-40B4-BE49-F238E27FC236}">
                <a16:creationId xmlns:a16="http://schemas.microsoft.com/office/drawing/2014/main" id="{DCE5133F-DDAD-4E47-BB40-5DB7938B41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34094106-D373-4EC5-BB35-E5AA57394F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1">
            <a:extLst>
              <a:ext uri="{FF2B5EF4-FFF2-40B4-BE49-F238E27FC236}">
                <a16:creationId xmlns:a16="http://schemas.microsoft.com/office/drawing/2014/main" id="{F035A669-2621-4C9B-9F52-636788E3AA6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8F82D9B1-6B48-41BC-B9D0-CF903DF449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1">
            <a:extLst>
              <a:ext uri="{FF2B5EF4-FFF2-40B4-BE49-F238E27FC236}">
                <a16:creationId xmlns:a16="http://schemas.microsoft.com/office/drawing/2014/main" id="{7F7DC5FE-10E4-4F54-8A8A-96F42B8CE11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85CBA854-06BD-47EC-A3DC-48400D8BB9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1">
            <a:extLst>
              <a:ext uri="{FF2B5EF4-FFF2-40B4-BE49-F238E27FC236}">
                <a16:creationId xmlns:a16="http://schemas.microsoft.com/office/drawing/2014/main" id="{B5033C2D-1C6A-432F-8B78-7D348F2E2EF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22FA04AC-9893-4B8B-BA85-83A0A5BE13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1">
            <a:extLst>
              <a:ext uri="{FF2B5EF4-FFF2-40B4-BE49-F238E27FC236}">
                <a16:creationId xmlns:a16="http://schemas.microsoft.com/office/drawing/2014/main" id="{1C186120-5399-45A1-80D9-7147A41D74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C4755662-B7D1-4D42-898E-C14FD97A4E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1">
            <a:extLst>
              <a:ext uri="{FF2B5EF4-FFF2-40B4-BE49-F238E27FC236}">
                <a16:creationId xmlns:a16="http://schemas.microsoft.com/office/drawing/2014/main" id="{0EDEDCC3-6D3E-4E77-8638-89383A61075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7A8AA06E-74AD-4FA0-B8E6-74D175741E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1">
            <a:extLst>
              <a:ext uri="{FF2B5EF4-FFF2-40B4-BE49-F238E27FC236}">
                <a16:creationId xmlns:a16="http://schemas.microsoft.com/office/drawing/2014/main" id="{36611B1A-F841-4251-A07D-57BD131815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DF0B5FDA-A27C-46CA-8E8F-11468F7EED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1">
            <a:extLst>
              <a:ext uri="{FF2B5EF4-FFF2-40B4-BE49-F238E27FC236}">
                <a16:creationId xmlns:a16="http://schemas.microsoft.com/office/drawing/2014/main" id="{9A05D695-38A8-4B2F-8CA4-A421EAEFE2A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469A845C-EB95-485D-B137-9FD11D030F6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1">
            <a:extLst>
              <a:ext uri="{FF2B5EF4-FFF2-40B4-BE49-F238E27FC236}">
                <a16:creationId xmlns:a16="http://schemas.microsoft.com/office/drawing/2014/main" id="{45073BDC-456F-4482-98FB-6A7C4688EB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D59B1F59-1018-437D-8968-6392D64A703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1">
            <a:extLst>
              <a:ext uri="{FF2B5EF4-FFF2-40B4-BE49-F238E27FC236}">
                <a16:creationId xmlns:a16="http://schemas.microsoft.com/office/drawing/2014/main" id="{7B833A89-462D-478C-8232-FF79D5F68C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77875"/>
            <a:ext cx="6823075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1BAD1E85-ABE4-4148-A558-99ABDCFF1C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B4B5-7E61-4975-AA9E-E57D221BE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7D2A8-6114-4E8D-8057-163E9BECE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467B3-D685-40EE-893B-269C6306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ABAA-20E1-409B-9DA5-55925FAB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AA2-8340-412E-846B-B446F8FD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5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27C7-368F-43C7-8D11-0A566243F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43DD2-A6CA-4249-831E-C37B6B148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8D899-C045-48AC-9EA2-0B0F5778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3602B-A028-495A-8D95-BA9FB3AE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053AF-EF86-4393-986F-EDAF2CCF9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D574E-B200-4992-965B-DF8FC9DD5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8663A-9A93-4236-8BA9-FF8B63544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528A-D40F-4DCC-8E0F-3D460D3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6C13E-1555-4407-B603-4A309CA4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65721-8BC0-43D7-A409-1464B556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1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DD13-BE76-49A7-9D82-DB5E6A9C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6906-34B3-4026-8C74-2C783A332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B7C04-4B6B-4F5D-AF04-97367453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5F971-43F1-4947-AFAB-3F20039B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53866-E558-4A06-8852-0753EF55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CA91-6DD1-4FB7-A800-F0F52252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E4086-DAA6-43D1-AE9B-3E64F7F1F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1F094-8872-4566-BA77-B992DE49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9022A-A690-4024-B7D9-6E45C8A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BB31E-740B-4875-BE40-4B818C00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5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ECE0-5C65-4BDF-A0B0-67418B8F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E7353-7DF3-4A56-B787-87E616285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FE0D1-99EA-4C71-BC76-BC9DFD672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B4990-0587-424F-A269-928C1521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7A324-A231-4F90-A40E-2C74445D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9CFBF-D20C-47E3-8ACF-0E382CD9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7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C24C-527B-431B-8522-12B4DE2D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0D025-4827-4D74-B337-451B64016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78CEB-8F9F-4E17-961F-51F5CA716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3EB7D-84BD-4767-81E4-619228CD9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6C46E-A742-4FFA-84B8-F0328565E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4CCE7F-9492-449D-97CC-126D4A777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91FC8-077B-44A7-9EAE-7B500330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248ED0-DFF1-43D7-9AA2-F64BAA9F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0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F09E1-2A01-4C41-85DF-8966AE32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6F912-307A-4304-9F5A-1A849AA4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8D75F-5F79-4B59-BC3A-FDD80040C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ECB6C-5ADE-4930-93AC-6119C80A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7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1EE3D-A0D4-4C98-81A7-0E9420498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98795-CB93-4163-AD24-6A9A7C74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DB9EF-C52D-4B9C-A623-8393E61B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4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5C8E-5D65-4A8C-8A63-3C301024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ED46-D5C9-40C6-A1B7-25B774BD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0B946-AA2D-4F4F-86E0-EFC71E92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89B2C-FFD4-4EB2-A129-4F13BD6E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D355C-8640-4C97-9770-E155E277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967CA-7823-4EF7-8ABD-26A2A4C7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1E34-DBC4-49D0-BC45-D2BC4328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94B70-23CF-4ACA-AC0B-B85D561849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22008-8ACD-4CFB-9F96-9E220C190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A3EBC-1F66-4A24-9198-88C83CC8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BC904-50EB-42DE-A123-8675CF17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C2321-63AE-43EB-92E6-32E9B281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4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B6470-5DC5-4C3C-9D8F-0C0E0264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AFCB3-8C26-47EF-B139-F438FCEE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CDAA7-E974-4885-A383-B99743363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516C1-DFA1-4ABB-B931-4DD7160751A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F1E8F-3953-4BB6-ABAF-389833A7E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0E85D-46D4-42AC-8AD0-ED9AE8C62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1A5D8-CA82-4E85-8CE5-9A2ACA08B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5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9" b="18496"/>
          <a:stretch/>
        </p:blipFill>
        <p:spPr>
          <a:xfrm>
            <a:off x="171010" y="350728"/>
            <a:ext cx="5716221" cy="612773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7" b="19985"/>
          <a:stretch/>
        </p:blipFill>
        <p:spPr>
          <a:xfrm>
            <a:off x="6397842" y="100207"/>
            <a:ext cx="5386452" cy="612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94" y="5408396"/>
            <a:ext cx="3777640" cy="1293028"/>
          </a:xfrm>
        </p:spPr>
        <p:txBody>
          <a:bodyPr>
            <a:normAutofit/>
          </a:bodyPr>
          <a:lstStyle/>
          <a:p>
            <a:r>
              <a:rPr lang="en-US" sz="2800" dirty="0"/>
              <a:t>Lister’s Tubercle </a:t>
            </a:r>
            <a:r>
              <a:rPr lang="en-US" sz="2800" dirty="0" err="1"/>
              <a:t>fx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58692" y="100207"/>
            <a:ext cx="138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10b</a:t>
            </a:r>
          </a:p>
        </p:txBody>
      </p:sp>
    </p:spTree>
    <p:extLst>
      <p:ext uri="{BB962C8B-B14F-4D97-AF65-F5344CB8AC3E}">
        <p14:creationId xmlns:p14="http://schemas.microsoft.com/office/powerpoint/2010/main" val="21893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1712118"/>
            <a:ext cx="4688681" cy="46886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42" y="1619570"/>
            <a:ext cx="4781229" cy="478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50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8" y="155460"/>
            <a:ext cx="4100853" cy="41008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29" y="1534886"/>
            <a:ext cx="4408713" cy="440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73" y="2460171"/>
            <a:ext cx="4397829" cy="43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1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733871"/>
            <a:ext cx="4735285" cy="4735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58" y="1744115"/>
            <a:ext cx="4725041" cy="47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4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 up of MRI compared to </a:t>
            </a:r>
            <a:r>
              <a:rPr lang="en-US" dirty="0" err="1"/>
              <a:t>Sono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694" t="22864" r="26949" b="57208"/>
          <a:stretch/>
        </p:blipFill>
        <p:spPr>
          <a:xfrm>
            <a:off x="1560477" y="2616949"/>
            <a:ext cx="2484783" cy="3707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600" r="13014"/>
          <a:stretch/>
        </p:blipFill>
        <p:spPr>
          <a:xfrm>
            <a:off x="6341165" y="1969606"/>
            <a:ext cx="4820478" cy="47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30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Young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Knee injury.</a:t>
            </a:r>
          </a:p>
          <a:p>
            <a:r>
              <a:rPr lang="en-US" sz="3200" dirty="0"/>
              <a:t>Planted foot and twisted to reach back and catch a baseball thrown behind him.  Cannot extend past ~30 degrees flexion.  Non-</a:t>
            </a:r>
            <a:r>
              <a:rPr lang="en-US" sz="3200" dirty="0" err="1"/>
              <a:t>weightbearing</a:t>
            </a:r>
            <a:r>
              <a:rPr lang="en-US" sz="3200" dirty="0"/>
              <a:t>, on crutches.</a:t>
            </a:r>
          </a:p>
        </p:txBody>
      </p:sp>
    </p:spTree>
    <p:extLst>
      <p:ext uri="{BB962C8B-B14F-4D97-AF65-F5344CB8AC3E}">
        <p14:creationId xmlns:p14="http://schemas.microsoft.com/office/powerpoint/2010/main" val="420114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Shadowing calcific loose body noted in MCL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56" y="2052638"/>
            <a:ext cx="7015864" cy="4195762"/>
          </a:xfrm>
        </p:spPr>
      </p:pic>
    </p:spTree>
    <p:extLst>
      <p:ext uri="{BB962C8B-B14F-4D97-AF65-F5344CB8AC3E}">
        <p14:creationId xmlns:p14="http://schemas.microsoft.com/office/powerpoint/2010/main" val="4099013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87" y="452718"/>
            <a:ext cx="3798469" cy="63515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9"/>
          <a:stretch/>
        </p:blipFill>
        <p:spPr>
          <a:xfrm rot="16200000">
            <a:off x="5670663" y="2304960"/>
            <a:ext cx="6113288" cy="264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9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92" y="3229494"/>
            <a:ext cx="2438400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41" y="1703248"/>
            <a:ext cx="4876800" cy="487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703248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703659"/>
            <a:ext cx="4952276" cy="49522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72" y="698327"/>
            <a:ext cx="4863550" cy="48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18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91766135-CF4C-44F8-8293-4F1DD85275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/>
              <a:t>Another knee:  Soccer Injury     </a:t>
            </a: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CD6B1860-E4CA-453E-AD0D-612EC01EE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0011" y="2189432"/>
            <a:ext cx="3167062" cy="41163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Knee pain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Injury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Prior knee surgery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/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Coronal  T2 fat sat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/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/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/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5A4C42D2-C69A-4691-94D6-39E84037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28" y="1593795"/>
            <a:ext cx="6691746" cy="1293028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Just healed and released from P.T. for </a:t>
            </a:r>
            <a:br>
              <a:rPr lang="en-US" sz="2400" dirty="0"/>
            </a:br>
            <a:r>
              <a:rPr lang="en-US" sz="2400" dirty="0"/>
              <a:t>Labral tear and surgery for shoulder.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Now trips on garage steps and falls on concrete floor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9242"/>
          <a:stretch/>
        </p:blipFill>
        <p:spPr>
          <a:xfrm rot="5400000">
            <a:off x="6018736" y="914037"/>
            <a:ext cx="6779218" cy="515734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92613" y="4329926"/>
            <a:ext cx="5569527" cy="1687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Now  - Elbow pain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613" y="288099"/>
            <a:ext cx="972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1112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523A9F43-98F1-4060-827B-F78D340A1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8013"/>
            <a:ext cx="7772400" cy="12366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endParaRPr lang="en-US" dirty="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3C364B7-273D-40FE-91B8-76AF55C79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5669" y="2216944"/>
            <a:ext cx="3094037" cy="41163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Double PCL sign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Bucket handle tear of meniscus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/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/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/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T2 sagittal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3C5FF335-3AFB-403A-A681-08AF464F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/>
          <a:stretch>
            <a:fillRect/>
          </a:stretch>
        </p:blipFill>
        <p:spPr bwMode="auto">
          <a:xfrm>
            <a:off x="5259388" y="762000"/>
            <a:ext cx="518001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8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8EBDF15E-A7CB-47E4-A591-5FF275BB0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8013"/>
            <a:ext cx="7772400" cy="12366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endParaRPr 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D11E62B8-F41B-494E-B592-D4C54B9A9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1"/>
            <a:ext cx="7772400" cy="4208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endParaRPr lang="en-US"/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4B97C533-0AC3-43A3-8FAD-470EE8676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/>
          <a:stretch>
            <a:fillRect/>
          </a:stretch>
        </p:blipFill>
        <p:spPr bwMode="auto">
          <a:xfrm>
            <a:off x="4876800" y="152400"/>
            <a:ext cx="563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9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D5819A82-A0A1-4D8D-8259-17DEEA9BB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8013"/>
            <a:ext cx="7772400" cy="12366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endParaRPr 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E9FE469-08CE-469D-A879-346AB6A54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0265" y="1981201"/>
            <a:ext cx="8131935" cy="4208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r>
              <a:rPr lang="en-US" dirty="0"/>
              <a:t>T1 sagittal</a:t>
            </a:r>
          </a:p>
          <a:p>
            <a:endParaRPr lang="en-US" dirty="0"/>
          </a:p>
          <a:p>
            <a:r>
              <a:rPr lang="en-US" dirty="0"/>
              <a:t>ACL tear</a:t>
            </a:r>
          </a:p>
          <a:p>
            <a:r>
              <a:rPr lang="en-US" dirty="0"/>
              <a:t>Joint effusion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A024E8D7-6277-4DB3-AA2A-EEF63F16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94" y="285482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67424F32-FECE-4CC5-B065-9D8690576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8013"/>
            <a:ext cx="7772400" cy="12366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endParaRPr 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BE862682-B770-4587-A86D-9062AEE08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1"/>
            <a:ext cx="7772400" cy="4208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r>
              <a:rPr lang="en-US" dirty="0"/>
              <a:t>T2 sagittal</a:t>
            </a:r>
          </a:p>
          <a:p>
            <a:endParaRPr lang="en-US" dirty="0"/>
          </a:p>
          <a:p>
            <a:r>
              <a:rPr lang="en-US" dirty="0"/>
              <a:t>ACL Tear</a:t>
            </a:r>
          </a:p>
          <a:p>
            <a:r>
              <a:rPr lang="en-US" dirty="0"/>
              <a:t>Joint effusion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2377880B-A998-4DF9-9E5F-30CF8BA8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/>
          <a:stretch>
            <a:fillRect/>
          </a:stretch>
        </p:blipFill>
        <p:spPr bwMode="auto">
          <a:xfrm>
            <a:off x="4800600" y="152400"/>
            <a:ext cx="5867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5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954DD23D-2628-4A8E-9DD5-144373E78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8013"/>
            <a:ext cx="7772400" cy="12366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endParaRPr 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EE8D83DF-A192-4E48-8B4E-1445EBC8E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1"/>
            <a:ext cx="7772400" cy="4208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r>
              <a:rPr lang="en-US" dirty="0"/>
              <a:t>T1 sagittal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Loss of meniscus</a:t>
            </a:r>
          </a:p>
          <a:p>
            <a:pPr marL="0" indent="0">
              <a:buNone/>
            </a:pPr>
            <a:r>
              <a:rPr lang="en-US" dirty="0"/>
              <a:t>Tissue, consistent</a:t>
            </a:r>
          </a:p>
          <a:p>
            <a:pPr marL="0" indent="0">
              <a:buNone/>
            </a:pPr>
            <a:r>
              <a:rPr lang="en-US" dirty="0"/>
              <a:t>with tear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483D82EE-B2CE-4297-8508-C848B1FB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/>
          <a:stretch>
            <a:fillRect/>
          </a:stretch>
        </p:blipFill>
        <p:spPr bwMode="auto">
          <a:xfrm>
            <a:off x="5105400" y="304800"/>
            <a:ext cx="533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36ABB2C3-D5C1-41B1-9C55-200BDC8E5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8013"/>
            <a:ext cx="7772400" cy="12366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endParaRPr 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FA6E266-DF38-4734-83D3-9C8F18E23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0093" y="2247106"/>
            <a:ext cx="7772400" cy="4208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r>
              <a:rPr lang="en-US" dirty="0"/>
              <a:t>T2 axial</a:t>
            </a:r>
          </a:p>
          <a:p>
            <a:r>
              <a:rPr lang="en-US" dirty="0"/>
              <a:t>Joint effusion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7BA5522E-4867-483D-81F4-A6FE0CA8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6781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AC06C6C4-27CB-44E2-B496-C0AAFB8BF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9" y="214314"/>
            <a:ext cx="7794625" cy="1463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/>
              <a:t>Findings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48BFA1A0-0F47-4DF0-B015-A1DA1C1DF8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6689" y="2017714"/>
            <a:ext cx="7773987" cy="41163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Large joint effusion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ACL Tear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Medial meniscus tear with “double PCL sign”</a:t>
            </a:r>
          </a:p>
          <a:p>
            <a:pPr marL="341313" indent="-34131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32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F5C7876F-B0DD-47C3-B631-BD0066970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9" y="214314"/>
            <a:ext cx="7794625" cy="1463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/>
              <a:t>Differentials</a:t>
            </a: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E5C0B18-32FE-4507-AB04-4531CA256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6689" y="2017714"/>
            <a:ext cx="7773987" cy="41163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New vs. old injuries / previous surgery</a:t>
            </a:r>
          </a:p>
          <a:p>
            <a:pPr marL="741363" lvl="1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ACL tear</a:t>
            </a:r>
          </a:p>
          <a:p>
            <a:pPr marL="741363" lvl="1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Meniscus tear</a:t>
            </a:r>
          </a:p>
          <a:p>
            <a:pPr lvl="2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Double PCL is result of meniscus tissue that has been displaced to reside within the intercondylar notch, beneath the intact PCL.</a:t>
            </a:r>
          </a:p>
          <a:p>
            <a:pPr marL="741363" lvl="1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32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61E36CEC-98D8-4406-B705-E4DDF29E5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9" y="214314"/>
            <a:ext cx="7794625" cy="1463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/>
              <a:t>Discussion</a:t>
            </a: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7E368032-877F-450F-8DAA-A57C0D5EF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43074" y="1509714"/>
            <a:ext cx="7773987" cy="41163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Autofit/>
          </a:bodyPr>
          <a:lstStyle/>
          <a:p>
            <a:pPr marL="341313" indent="-341313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Types of Meniscal tears </a:t>
            </a:r>
          </a:p>
          <a:p>
            <a:pPr marL="741363" lvl="1" indent="-28416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Oblique or horizontal</a:t>
            </a:r>
          </a:p>
          <a:p>
            <a:pPr marL="741363" lvl="1" indent="-28416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Vertical</a:t>
            </a:r>
          </a:p>
          <a:p>
            <a:pPr lvl="2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Flap</a:t>
            </a:r>
          </a:p>
          <a:p>
            <a:pPr lvl="2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Bucket handle</a:t>
            </a:r>
          </a:p>
          <a:p>
            <a:pPr marL="741363" lvl="1" indent="-28416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Peripheral</a:t>
            </a:r>
          </a:p>
          <a:p>
            <a:pPr marL="741363" lvl="1" indent="-28416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Medially flipped flap tear</a:t>
            </a:r>
          </a:p>
          <a:p>
            <a:pPr marL="741363" lvl="1" indent="-28416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Radial (parrot beak tear)</a:t>
            </a:r>
          </a:p>
          <a:p>
            <a:pPr marL="741363" lvl="1" indent="-28416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Meniscocapsular separation</a:t>
            </a:r>
          </a:p>
          <a:p>
            <a:pPr marL="741363" lvl="1" indent="-284163">
              <a:spcBef>
                <a:spcPts val="450"/>
              </a:spcBef>
              <a:buFontTx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/>
              <a:t>Musculoskeletal MRI:  Kaplan, Helms, Dussault, Anderson, Major, 2001 pg. 367 Saunders co.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3D3CE696-7B46-4231-8185-A1362E56A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9" y="214314"/>
            <a:ext cx="7794625" cy="1463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/>
              <a:t>Discussion</a:t>
            </a: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099F366-4DFE-4107-8F80-756CBF8F7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9769" y="1545274"/>
            <a:ext cx="7773987" cy="41163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Autofit/>
          </a:bodyPr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Bucket Handle Tear</a:t>
            </a:r>
          </a:p>
          <a:p>
            <a:pPr marL="741363" lvl="1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Displaced meniscal fragment may migrate to lie in front of the PCL, producing the appearance of a “double PCL”.</a:t>
            </a:r>
          </a:p>
          <a:p>
            <a:pPr marL="741363" lvl="1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3200"/>
          </a:p>
          <a:p>
            <a:pPr marL="741363" lvl="1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3200"/>
          </a:p>
          <a:p>
            <a:pPr marL="741363" lvl="1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3200"/>
          </a:p>
          <a:p>
            <a:pPr marL="741363" lvl="1" indent="-284163">
              <a:buFontTx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3200"/>
              <a:t>Thanks to Dr. Ray Conley for this case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r="12955"/>
          <a:stretch/>
        </p:blipFill>
        <p:spPr>
          <a:xfrm rot="5400000">
            <a:off x="5580283" y="932083"/>
            <a:ext cx="6760722" cy="5091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061" b="15396"/>
          <a:stretch/>
        </p:blipFill>
        <p:spPr>
          <a:xfrm>
            <a:off x="793082" y="362645"/>
            <a:ext cx="4731633" cy="6229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026" y="489014"/>
            <a:ext cx="3065318" cy="5507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And shoulder pain</a:t>
            </a:r>
          </a:p>
        </p:txBody>
      </p:sp>
    </p:spTree>
    <p:extLst>
      <p:ext uri="{BB962C8B-B14F-4D97-AF65-F5344CB8AC3E}">
        <p14:creationId xmlns:p14="http://schemas.microsoft.com/office/powerpoint/2010/main" val="3955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82F9490E-38B1-4734-AB94-550984C6533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032000" y="1823720"/>
            <a:ext cx="7772400" cy="60833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t">
            <a:normAutofit/>
          </a:bodyPr>
          <a:lstStyle/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Early identification of bucket-handle tears is critical because, any delay can compromise the chances for repair.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If the tear is not reduced, the meniscal fragment risks further maceration. These lesions cause substantial symptoms, including knee locking or a lack of full extension.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The prevalence of bucket-handle tears in symptomatic patients is 9%–19%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~2:1 ratio of medial-to-lateral involvement in bucket-handle tears.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871578B4-5559-447D-898D-CD24FC08B6B9}"/>
              </a:ext>
            </a:extLst>
          </p:cNvPr>
          <p:cNvSpPr>
            <a:spLocks noGrp="1" noChangeArrowheads="1"/>
          </p:cNvSpPr>
          <p:nvPr>
            <p:ph type="title" idx="1"/>
          </p:nvPr>
        </p:nvSpPr>
        <p:spPr>
          <a:xfrm>
            <a:off x="1102360" y="-101600"/>
            <a:ext cx="9550400" cy="184753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marL="0" indent="0">
              <a:spcBef>
                <a:spcPct val="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en-US" altLang="en-US" sz="3200">
                <a:solidFill>
                  <a:schemeClr val="tx2"/>
                </a:solidFill>
              </a:rPr>
            </a:br>
            <a:r>
              <a:rPr lang="en-US" altLang="en-US" sz="2800" b="1">
                <a:solidFill>
                  <a:schemeClr val="tx2"/>
                </a:solidFill>
              </a:rPr>
              <a:t>The double posterior cruciate ligament sign.</a:t>
            </a:r>
            <a:br>
              <a:rPr lang="en-US" altLang="en-US" sz="2800" b="1">
                <a:solidFill>
                  <a:schemeClr val="tx2"/>
                </a:solidFill>
              </a:rPr>
            </a:br>
            <a:r>
              <a:rPr lang="en-US" altLang="en-US" sz="2800" b="1">
                <a:solidFill>
                  <a:schemeClr val="tx2"/>
                </a:solidFill>
              </a:rPr>
              <a:t>Camacho MA</a:t>
            </a:r>
            <a:r>
              <a:rPr lang="en-US" altLang="en-US" sz="2800">
                <a:solidFill>
                  <a:schemeClr val="tx2"/>
                </a:solidFill>
              </a:rPr>
              <a:t>., Radiology. 2004 Nov;233(2):503-4.</a:t>
            </a:r>
            <a:r>
              <a:rPr lang="en-US" altLang="en-US" sz="32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5BC44DDD-220E-465A-BB65-8E5CB2AE2C7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23240" y="2057400"/>
            <a:ext cx="6639560" cy="409956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t">
            <a:normAutofit/>
          </a:bodyPr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Sensitivity of MR imaging for bucket-handle tears;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SzPct val="60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	~ 60%–88%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80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The </a:t>
            </a:r>
            <a:r>
              <a:rPr lang="en-US" altLang="en-US" sz="2800" b="1"/>
              <a:t>double</a:t>
            </a:r>
            <a:r>
              <a:rPr lang="en-US" altLang="en-US" sz="2800"/>
              <a:t> </a:t>
            </a:r>
            <a:r>
              <a:rPr lang="en-US" altLang="en-US" sz="2800" b="1"/>
              <a:t>PCL</a:t>
            </a:r>
            <a:r>
              <a:rPr lang="en-US" altLang="en-US" sz="2800"/>
              <a:t> sign remains a highly specific indicator of a bucket-handle tear, with a specificity range of 98%–100% and a positive predictive value of 93%.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8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77BF50CF-BDE3-477C-B4B8-A51B9E4EF186}"/>
              </a:ext>
            </a:extLst>
          </p:cNvPr>
          <p:cNvSpPr>
            <a:spLocks noGrp="1" noChangeArrowheads="1"/>
          </p:cNvSpPr>
          <p:nvPr>
            <p:ph type="title" idx="1"/>
          </p:nvPr>
        </p:nvSpPr>
        <p:spPr>
          <a:xfrm>
            <a:off x="894080" y="38100"/>
            <a:ext cx="9088120" cy="13335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90000"/>
          </a:bodyPr>
          <a:lstStyle/>
          <a:p>
            <a:pPr marL="0" indent="0">
              <a:spcBef>
                <a:spcPct val="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2800" b="1">
                <a:solidFill>
                  <a:schemeClr val="tx2"/>
                </a:solidFill>
              </a:rPr>
              <a:t>The double posterior cruciate ligament sign.</a:t>
            </a:r>
            <a:br>
              <a:rPr lang="en-US" altLang="en-US" sz="2800" b="1">
                <a:solidFill>
                  <a:schemeClr val="tx2"/>
                </a:solidFill>
              </a:rPr>
            </a:br>
            <a:r>
              <a:rPr lang="en-US" altLang="en-US" sz="2400" b="1">
                <a:solidFill>
                  <a:schemeClr val="tx2"/>
                </a:solidFill>
              </a:rPr>
              <a:t>Camacho MA</a:t>
            </a:r>
            <a:r>
              <a:rPr lang="en-US" altLang="en-US" sz="2400">
                <a:solidFill>
                  <a:schemeClr val="tx2"/>
                </a:solidFill>
              </a:rPr>
              <a:t>., Radiology. 2004 Nov;233(2):503-4.</a:t>
            </a:r>
            <a:r>
              <a:rPr lang="en-US" altLang="en-US" sz="48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250F987D-ACF3-4D76-8B8F-5E644BCE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60" y="1437641"/>
            <a:ext cx="4419600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E5BADAC1-EABD-4E7A-8D87-B40432E8A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3120" y="82550"/>
            <a:ext cx="9149080" cy="17399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en-US" altLang="en-US"/>
            </a:br>
            <a:r>
              <a:rPr lang="en-US" altLang="en-US" sz="2800" b="1">
                <a:latin typeface="Arial" panose="020B0604020202020204" pitchFamily="34" charset="0"/>
              </a:rPr>
              <a:t>The double posterior cruciate ligament sign.</a:t>
            </a:r>
            <a:br>
              <a:rPr lang="en-US" altLang="en-US" sz="2400" b="1">
                <a:latin typeface="Arial" panose="020B0604020202020204" pitchFamily="34" charset="0"/>
              </a:rPr>
            </a:br>
            <a:r>
              <a:rPr lang="en-US" altLang="en-US" sz="1800" b="1">
                <a:latin typeface="Arial" panose="020B0604020202020204" pitchFamily="34" charset="0"/>
              </a:rPr>
              <a:t>Camacho MA</a:t>
            </a:r>
            <a:r>
              <a:rPr lang="en-US" altLang="en-US" sz="1800">
                <a:latin typeface="Arial" panose="020B0604020202020204" pitchFamily="34" charset="0"/>
              </a:rPr>
              <a:t>., Radiology. 2004 Nov;233(2):503-4.</a:t>
            </a:r>
            <a:r>
              <a:rPr lang="en-US" altLang="en-US"/>
              <a:t> </a:t>
            </a: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737D6F8-1A0C-43F1-A39A-38F15BB0C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2057401"/>
            <a:ext cx="6918960" cy="4475479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A pitfall of the </a:t>
            </a:r>
            <a:r>
              <a:rPr lang="en-US" altLang="en-US" sz="2800" b="1"/>
              <a:t>double</a:t>
            </a:r>
            <a:r>
              <a:rPr lang="en-US" altLang="en-US" sz="2800"/>
              <a:t> </a:t>
            </a:r>
            <a:r>
              <a:rPr lang="en-US" altLang="en-US" sz="2800" b="1"/>
              <a:t>PCL</a:t>
            </a:r>
            <a:r>
              <a:rPr lang="en-US" altLang="en-US" sz="2800"/>
              <a:t> sign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Normal accessory meniscofemoral ligament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	(ligament of Humphry), extends from the posterior horn of the lateral meniscus to the lateral aspect of the medial femoral condyle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/>
              <a:t>The ligament of Humphry is smaller and thinner than the meniscus fragment usually is and  ligament is in extremely close proximity to the </a:t>
            </a:r>
            <a:r>
              <a:rPr lang="en-US" altLang="en-US" sz="2800" b="1"/>
              <a:t>PCL</a:t>
            </a:r>
            <a:r>
              <a:rPr lang="en-US" altLang="en-US" sz="2800"/>
              <a:t>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8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8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800"/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1E1EA0B8-F46D-42F1-BDD6-3AFEABF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331721"/>
            <a:ext cx="42672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39382C77-2710-4CD7-8258-CB1936187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8013"/>
            <a:ext cx="7772400" cy="12366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endParaRPr 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A1CC3509-5349-40E7-BB60-37AD2C081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2800" y="650241"/>
            <a:ext cx="10759440" cy="5872479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Another potential pitfall</a:t>
            </a:r>
          </a:p>
          <a:p>
            <a:pPr marL="741363" lvl="1" indent="-284163">
              <a:lnSpc>
                <a:spcPct val="8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Oblique meniscomeniscal ligament.</a:t>
            </a:r>
          </a:p>
          <a:p>
            <a:pPr marL="741363" lvl="1" indent="-284163">
              <a:lnSpc>
                <a:spcPct val="8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/>
              <a:t>frequency of 1%–4%  of general population.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Two variants:    noted by their attachment site;</a:t>
            </a:r>
          </a:p>
          <a:p>
            <a:pPr marL="741363" lvl="1" indent="-284163">
              <a:lnSpc>
                <a:spcPct val="8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u="sng"/>
              <a:t>Medial oblique meniscomeniscal ligament</a:t>
            </a:r>
            <a:r>
              <a:rPr lang="en-US" altLang="en-US" sz="2400"/>
              <a:t> originates from the anterior horn of the medial meniscus and inserts into the posterior horn of the lateral meniscus. </a:t>
            </a:r>
          </a:p>
          <a:p>
            <a:pPr marL="741363" lvl="1" indent="-284163">
              <a:lnSpc>
                <a:spcPct val="8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u="sng"/>
              <a:t>Lateral oblique meniscomeniscal ligament</a:t>
            </a:r>
            <a:r>
              <a:rPr lang="en-US" altLang="en-US" sz="2400"/>
              <a:t> originates from the anterior horn of the lateral meniscus and inserts into the posterior horn of the medial meniscus.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These ligaments traverse the intercondylar fossa, passing between the ACL and </a:t>
            </a:r>
            <a:r>
              <a:rPr lang="en-US" altLang="en-US" sz="2400" b="1"/>
              <a:t>PCL</a:t>
            </a:r>
            <a:r>
              <a:rPr lang="en-US" altLang="en-US" sz="2400"/>
              <a:t>, and, may mimic the </a:t>
            </a:r>
            <a:r>
              <a:rPr lang="en-US" altLang="en-US" sz="2400" b="1"/>
              <a:t>double</a:t>
            </a:r>
            <a:r>
              <a:rPr lang="en-US" altLang="en-US" sz="2400"/>
              <a:t> </a:t>
            </a:r>
            <a:r>
              <a:rPr lang="en-US" altLang="en-US" sz="2400" b="1"/>
              <a:t>PCL</a:t>
            </a:r>
            <a:r>
              <a:rPr lang="en-US" altLang="en-US" sz="2400"/>
              <a:t> sign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/>
              <a:t>To avoid this pitfall, one must trace the course of these ligaments entirely from origin to insertion, as well as confirm the normal morphologic features of the adjacent menisci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2075-1764-4801-96E5-D5C2F380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AA9DF9-C782-46A0-8936-50FBD8A3E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931" y="103032"/>
            <a:ext cx="8481457" cy="58061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05B2FF-D91B-406E-AC14-5404064D1E55}"/>
              </a:ext>
            </a:extLst>
          </p:cNvPr>
          <p:cNvSpPr txBox="1"/>
          <p:nvPr/>
        </p:nvSpPr>
        <p:spPr>
          <a:xfrm>
            <a:off x="626772" y="624935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Case courtesy of Dr Matt </a:t>
            </a:r>
            <a:r>
              <a:rPr lang="en-US" dirty="0" err="1">
                <a:solidFill>
                  <a:schemeClr val="accent1"/>
                </a:solidFill>
              </a:rPr>
              <a:t>Skalski</a:t>
            </a:r>
            <a:r>
              <a:rPr lang="en-US" dirty="0">
                <a:solidFill>
                  <a:schemeClr val="accent1"/>
                </a:solidFill>
              </a:rPr>
              <a:t>, Radiopaedia.org, </a:t>
            </a:r>
            <a:r>
              <a:rPr lang="en-US" dirty="0" err="1">
                <a:solidFill>
                  <a:schemeClr val="accent1"/>
                </a:solidFill>
              </a:rPr>
              <a:t>rID</a:t>
            </a:r>
            <a:r>
              <a:rPr lang="en-US" dirty="0">
                <a:solidFill>
                  <a:schemeClr val="accent1"/>
                </a:solidFill>
              </a:rPr>
              <a:t>: 55569</a:t>
            </a:r>
          </a:p>
        </p:txBody>
      </p:sp>
    </p:spTree>
    <p:extLst>
      <p:ext uri="{BB962C8B-B14F-4D97-AF65-F5344CB8AC3E}">
        <p14:creationId xmlns:p14="http://schemas.microsoft.com/office/powerpoint/2010/main" val="3997862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B8D5-B37B-4352-872C-04DB15888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circl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A48476C-0229-49FF-9F38-7B5478D69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7755" y="256560"/>
            <a:ext cx="6084139" cy="6084139"/>
          </a:xfrm>
        </p:spPr>
      </p:pic>
    </p:spTree>
    <p:extLst>
      <p:ext uri="{BB962C8B-B14F-4D97-AF65-F5344CB8AC3E}">
        <p14:creationId xmlns:p14="http://schemas.microsoft.com/office/powerpoint/2010/main" val="3878744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109" y="1283919"/>
            <a:ext cx="3889664" cy="1293028"/>
          </a:xfrm>
        </p:spPr>
        <p:txBody>
          <a:bodyPr>
            <a:normAutofit/>
          </a:bodyPr>
          <a:lstStyle/>
          <a:p>
            <a:r>
              <a:rPr lang="en-US" sz="2800" dirty="0"/>
              <a:t>Fell on Knee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t="-270" r="10382" b="270"/>
          <a:stretch/>
        </p:blipFill>
        <p:spPr>
          <a:xfrm rot="5400000">
            <a:off x="1769453" y="942580"/>
            <a:ext cx="6581840" cy="4883728"/>
          </a:xfrm>
        </p:spPr>
      </p:pic>
    </p:spTree>
    <p:extLst>
      <p:ext uri="{BB962C8B-B14F-4D97-AF65-F5344CB8AC3E}">
        <p14:creationId xmlns:p14="http://schemas.microsoft.com/office/powerpoint/2010/main" val="586239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09" y="2347948"/>
            <a:ext cx="3889664" cy="1293028"/>
          </a:xfrm>
        </p:spPr>
        <p:txBody>
          <a:bodyPr>
            <a:normAutofit/>
          </a:bodyPr>
          <a:lstStyle/>
          <a:p>
            <a:r>
              <a:rPr lang="en-US" sz="2400" dirty="0"/>
              <a:t>How about a lateral 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609" b="7883"/>
          <a:stretch/>
        </p:blipFill>
        <p:spPr>
          <a:xfrm>
            <a:off x="5602347" y="135082"/>
            <a:ext cx="487545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2" y="2004449"/>
            <a:ext cx="6123140" cy="1293028"/>
          </a:xfrm>
        </p:spPr>
        <p:txBody>
          <a:bodyPr/>
          <a:lstStyle/>
          <a:p>
            <a:pPr algn="l"/>
            <a:r>
              <a:rPr lang="en-US" dirty="0"/>
              <a:t>Football and squat injury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t="-175" r="293" b="9961"/>
          <a:stretch/>
        </p:blipFill>
        <p:spPr>
          <a:xfrm>
            <a:off x="7200900" y="225470"/>
            <a:ext cx="4276400" cy="6450904"/>
          </a:xfrm>
        </p:spPr>
      </p:pic>
      <p:sp>
        <p:nvSpPr>
          <p:cNvPr id="6" name="TextBox 5"/>
          <p:cNvSpPr txBox="1"/>
          <p:nvPr/>
        </p:nvSpPr>
        <p:spPr>
          <a:xfrm>
            <a:off x="292613" y="288099"/>
            <a:ext cx="972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276158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7182" b="18186"/>
          <a:stretch/>
        </p:blipFill>
        <p:spPr>
          <a:xfrm>
            <a:off x="1448362" y="951978"/>
            <a:ext cx="9265566" cy="5436296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50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14216" r="127" b="-212"/>
          <a:stretch/>
        </p:blipFill>
        <p:spPr>
          <a:xfrm>
            <a:off x="1634698" y="826718"/>
            <a:ext cx="9871502" cy="507682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23586" y="6119279"/>
            <a:ext cx="10820400" cy="548640"/>
          </a:xfrm>
        </p:spPr>
        <p:txBody>
          <a:bodyPr/>
          <a:lstStyle/>
          <a:p>
            <a:r>
              <a:rPr lang="en-US" dirty="0"/>
              <a:t>Football.  Tackled with hand on ground and elbow hyperextended.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613" y="288099"/>
            <a:ext cx="972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29496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25" y="1566930"/>
            <a:ext cx="9254929" cy="3979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25" y="5591861"/>
            <a:ext cx="87058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28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72EF3-0557-497F-A828-FF5929847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Cortical Desmoid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2CCCE-8C58-435C-A88E-B747CC648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22 </a:t>
            </a:r>
            <a:r>
              <a:rPr lang="en-US" dirty="0" err="1"/>
              <a:t>yoa</a:t>
            </a:r>
            <a:r>
              <a:rPr lang="en-US" dirty="0"/>
              <a:t>.</a:t>
            </a:r>
          </a:p>
          <a:p>
            <a:r>
              <a:rPr lang="en-US" dirty="0"/>
              <a:t>Sore medial knee after volleyball.   </a:t>
            </a:r>
          </a:p>
          <a:p>
            <a:r>
              <a:rPr lang="en-US" dirty="0"/>
              <a:t>3-4 months duration.</a:t>
            </a:r>
          </a:p>
          <a:p>
            <a:r>
              <a:rPr lang="en-US" dirty="0"/>
              <a:t>No plain films.</a:t>
            </a:r>
          </a:p>
          <a:p>
            <a:endParaRPr lang="en-US" dirty="0"/>
          </a:p>
          <a:p>
            <a:r>
              <a:rPr lang="en-US" dirty="0"/>
              <a:t>Subcortical edema.  Edema at medial head of </a:t>
            </a:r>
            <a:r>
              <a:rPr lang="en-US" dirty="0" err="1"/>
              <a:t>gastroc</a:t>
            </a:r>
            <a:r>
              <a:rPr lang="en-US" dirty="0"/>
              <a:t> </a:t>
            </a:r>
            <a:r>
              <a:rPr lang="en-US" dirty="0" err="1"/>
              <a:t>muscl</a:t>
            </a:r>
            <a:r>
              <a:rPr lang="en-US" dirty="0"/>
              <a:t> attach.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8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264B-8385-4EB2-8295-DD4170586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Cortical desmoid</a:t>
            </a:r>
          </a:p>
        </p:txBody>
      </p:sp>
      <p:pic>
        <p:nvPicPr>
          <p:cNvPr id="7" name="Picture 6" descr="A picture containing table, book, black, sitting&#10;&#10;Description automatically generated">
            <a:extLst>
              <a:ext uri="{FF2B5EF4-FFF2-40B4-BE49-F238E27FC236}">
                <a16:creationId xmlns:a16="http://schemas.microsoft.com/office/drawing/2014/main" id="{25FA3B72-E2C2-4E70-AB73-205909B0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0"/>
          <a:stretch/>
        </p:blipFill>
        <p:spPr>
          <a:xfrm>
            <a:off x="177352" y="938213"/>
            <a:ext cx="5385248" cy="5086350"/>
          </a:xfrm>
          <a:prstGeom prst="rect">
            <a:avLst/>
          </a:prstGeom>
        </p:spPr>
      </p:pic>
      <p:pic>
        <p:nvPicPr>
          <p:cNvPr id="9" name="Picture 8" descr="A close up of text on a black surface&#10;&#10;Description automatically generated">
            <a:extLst>
              <a:ext uri="{FF2B5EF4-FFF2-40B4-BE49-F238E27FC236}">
                <a16:creationId xmlns:a16="http://schemas.microsoft.com/office/drawing/2014/main" id="{DB8E97D2-ADF8-4223-AA45-6854D7F5C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3"/>
          <a:stretch/>
        </p:blipFill>
        <p:spPr>
          <a:xfrm>
            <a:off x="6038851" y="819150"/>
            <a:ext cx="5548312" cy="53340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5C8A59-5819-4AE2-8E5B-4F4536A80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010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3410-30C7-4CAF-80FD-92819A8C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B636E-9973-4BE5-B72E-813DC4262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indoor, photo, black&#10;&#10;Description automatically generated">
            <a:extLst>
              <a:ext uri="{FF2B5EF4-FFF2-40B4-BE49-F238E27FC236}">
                <a16:creationId xmlns:a16="http://schemas.microsoft.com/office/drawing/2014/main" id="{BE963A6B-259A-44AC-93B2-8B1B9BB6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4"/>
          <a:stretch/>
        </p:blipFill>
        <p:spPr>
          <a:xfrm>
            <a:off x="6167438" y="690563"/>
            <a:ext cx="5691187" cy="5479264"/>
          </a:xfrm>
          <a:prstGeom prst="rect">
            <a:avLst/>
          </a:prstGeom>
        </p:spPr>
      </p:pic>
      <p:pic>
        <p:nvPicPr>
          <p:cNvPr id="6" name="Picture 5" descr="A picture containing table, book, black, sitting&#10;&#10;Description automatically generated">
            <a:extLst>
              <a:ext uri="{FF2B5EF4-FFF2-40B4-BE49-F238E27FC236}">
                <a16:creationId xmlns:a16="http://schemas.microsoft.com/office/drawing/2014/main" id="{B0A63B95-6444-4DD8-821F-DC384B678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0"/>
          <a:stretch/>
        </p:blipFill>
        <p:spPr>
          <a:xfrm>
            <a:off x="185738" y="847725"/>
            <a:ext cx="5376862" cy="51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99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D1BF-4B8D-42F4-B088-E51519E4A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2EE39-BDC1-4BEE-8EAA-3EED28646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indoor, black&#10;&#10;Description automatically generated">
            <a:extLst>
              <a:ext uri="{FF2B5EF4-FFF2-40B4-BE49-F238E27FC236}">
                <a16:creationId xmlns:a16="http://schemas.microsoft.com/office/drawing/2014/main" id="{3F5B95D8-2093-4565-AA13-C70FDF056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8"/>
          <a:stretch/>
        </p:blipFill>
        <p:spPr>
          <a:xfrm>
            <a:off x="457199" y="595313"/>
            <a:ext cx="5681663" cy="54102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59D7A9-1E37-43A7-89CD-FAD161EC7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1"/>
          <a:stretch/>
        </p:blipFill>
        <p:spPr>
          <a:xfrm>
            <a:off x="6300788" y="639315"/>
            <a:ext cx="5681663" cy="54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67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9E423-67AD-4B21-A64B-463691ACC9D1}"/>
              </a:ext>
            </a:extLst>
          </p:cNvPr>
          <p:cNvSpPr txBox="1"/>
          <p:nvPr/>
        </p:nvSpPr>
        <p:spPr>
          <a:xfrm>
            <a:off x="570963" y="1334422"/>
            <a:ext cx="85558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Cortical desmoids, also known in the medical literature as distal femoral cortical irregularities.</a:t>
            </a:r>
          </a:p>
          <a:p>
            <a:endParaRPr lang="en-US" dirty="0"/>
          </a:p>
          <a:p>
            <a:r>
              <a:rPr lang="en-US" dirty="0"/>
              <a:t>Benign self-limiting fibrous or fibro-osseous lesions that most frequently occur in the medial supracondylar femur.</a:t>
            </a:r>
          </a:p>
          <a:p>
            <a:endParaRPr lang="en-US" dirty="0"/>
          </a:p>
          <a:p>
            <a:r>
              <a:rPr lang="en-US" dirty="0"/>
              <a:t>They are most prevalent among boys 10–15 years old and are believed to be </a:t>
            </a:r>
            <a:r>
              <a:rPr lang="en-US" dirty="0">
                <a:solidFill>
                  <a:schemeClr val="accent2"/>
                </a:solidFill>
              </a:rPr>
              <a:t>tug lesions secondary to traction injury at the insertion of the adductor magnus aponeurosis or at the origin of the medial head of the gastrocnemius tendon.</a:t>
            </a:r>
          </a:p>
          <a:p>
            <a:endParaRPr lang="en-US" dirty="0"/>
          </a:p>
          <a:p>
            <a:r>
              <a:rPr lang="en-US" dirty="0"/>
              <a:t>Although it has been considered a chronic and repetitive injury, this process also may be related to an episode of acute knee trauma, not well recalled by physically active children.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1698C-CF4F-4B75-922B-2A813E7D1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808" y="3467100"/>
            <a:ext cx="2565329" cy="3293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6E225-913F-4AAB-A6ED-49D0F577B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210" y="33863"/>
            <a:ext cx="2644840" cy="3395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C2E806-7C51-402C-BA8C-52F00F2CAB5E}"/>
              </a:ext>
            </a:extLst>
          </p:cNvPr>
          <p:cNvSpPr txBox="1"/>
          <p:nvPr/>
        </p:nvSpPr>
        <p:spPr>
          <a:xfrm>
            <a:off x="755560" y="5956359"/>
            <a:ext cx="7250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https://www.ajronline.org/doi/pdf/10.2214/AJR.10.4815</a:t>
            </a:r>
          </a:p>
        </p:txBody>
      </p:sp>
    </p:spTree>
    <p:extLst>
      <p:ext uri="{BB962C8B-B14F-4D97-AF65-F5344CB8AC3E}">
        <p14:creationId xmlns:p14="http://schemas.microsoft.com/office/powerpoint/2010/main" val="944596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B7569E-C0E4-4D69-8F17-5C846B250C13}"/>
              </a:ext>
            </a:extLst>
          </p:cNvPr>
          <p:cNvSpPr txBox="1"/>
          <p:nvPr/>
        </p:nvSpPr>
        <p:spPr>
          <a:xfrm>
            <a:off x="6406829" y="445275"/>
            <a:ext cx="55164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latin typeface="Times-Roman"/>
              </a:rPr>
              <a:t>The differential diagnosis of cortical desmoid: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Times-Roman"/>
              </a:rPr>
              <a:t>Fibrous cortical defect,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Times-Roman"/>
              </a:rPr>
              <a:t>Posterior distal femoral stripes,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-Roman"/>
              </a:rPr>
              <a:t>P</a:t>
            </a:r>
            <a:r>
              <a:rPr lang="en-US" sz="2800" b="0" i="0" u="none" strike="noStrike" baseline="0" dirty="0" err="1">
                <a:latin typeface="Times-Roman"/>
              </a:rPr>
              <a:t>arosteal</a:t>
            </a:r>
            <a:r>
              <a:rPr lang="en-US" sz="2800" b="0" i="0" u="none" strike="noStrike" baseline="0" dirty="0">
                <a:latin typeface="Times-Roman"/>
              </a:rPr>
              <a:t> osteosarcoma.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7700A-DFF3-45B4-B7F4-FB315E71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4" y="128316"/>
            <a:ext cx="2976756" cy="4196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8DF8E-3BFF-42FF-AC1B-96C43ECD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073" y="2495745"/>
            <a:ext cx="2976756" cy="4196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311A8A-CECD-4BF6-A0A9-7BA52BC53FDA}"/>
              </a:ext>
            </a:extLst>
          </p:cNvPr>
          <p:cNvSpPr txBox="1"/>
          <p:nvPr/>
        </p:nvSpPr>
        <p:spPr>
          <a:xfrm>
            <a:off x="3327042" y="935865"/>
            <a:ext cx="102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FCD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62BFD-E9EA-421A-BC25-9DAE9DDAD885}"/>
              </a:ext>
            </a:extLst>
          </p:cNvPr>
          <p:cNvSpPr txBox="1"/>
          <p:nvPr/>
        </p:nvSpPr>
        <p:spPr>
          <a:xfrm>
            <a:off x="6512416" y="3429000"/>
            <a:ext cx="3468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Post. Dist. Fem. Stripe</a:t>
            </a:r>
          </a:p>
        </p:txBody>
      </p:sp>
    </p:spTree>
    <p:extLst>
      <p:ext uri="{BB962C8B-B14F-4D97-AF65-F5344CB8AC3E}">
        <p14:creationId xmlns:p14="http://schemas.microsoft.com/office/powerpoint/2010/main" val="1706273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1164" y="1059873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Limping gait</a:t>
            </a:r>
          </a:p>
          <a:p>
            <a:endParaRPr lang="en-US" sz="2400" dirty="0"/>
          </a:p>
          <a:p>
            <a:r>
              <a:rPr lang="en-US" sz="2400" dirty="0"/>
              <a:t>DX by PCP as strained</a:t>
            </a:r>
          </a:p>
          <a:p>
            <a:r>
              <a:rPr lang="en-US" sz="2400" dirty="0"/>
              <a:t> hip in soccer.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027" y="436418"/>
            <a:ext cx="94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85469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74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5" y="100289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9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07" y="262749"/>
            <a:ext cx="10582597" cy="632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08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69D28E-342A-4564-B4D9-CC1D1ED0C728}"/>
              </a:ext>
            </a:extLst>
          </p:cNvPr>
          <p:cNvSpPr txBox="1"/>
          <p:nvPr/>
        </p:nvSpPr>
        <p:spPr>
          <a:xfrm>
            <a:off x="1221346" y="1235891"/>
            <a:ext cx="974930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Legg-</a:t>
            </a:r>
            <a:r>
              <a:rPr lang="en-US" sz="2000" dirty="0" err="1"/>
              <a:t>Calvé</a:t>
            </a:r>
            <a:r>
              <a:rPr lang="en-US" sz="2000" dirty="0"/>
              <a:t>-Perthes disease (LCPD) is avascular necrosis (AVN) of the proximal femoral head resulting from compromise of the tenuous blood supply to this area. </a:t>
            </a:r>
          </a:p>
          <a:p>
            <a:endParaRPr lang="en-US" sz="2000" dirty="0"/>
          </a:p>
          <a:p>
            <a:r>
              <a:rPr lang="en-US" sz="2000" dirty="0"/>
              <a:t>LCPD usually occurs in children aged 4-10 years.</a:t>
            </a:r>
          </a:p>
          <a:p>
            <a:endParaRPr lang="en-US" sz="2000" dirty="0"/>
          </a:p>
          <a:p>
            <a:r>
              <a:rPr lang="en-US" sz="2000" dirty="0"/>
              <a:t>The disease has an insidious onset and may occur after an injury to the hip.</a:t>
            </a:r>
          </a:p>
          <a:p>
            <a:endParaRPr lang="en-US" sz="2000" dirty="0"/>
          </a:p>
          <a:p>
            <a:r>
              <a:rPr lang="en-US" sz="2000" dirty="0"/>
              <a:t>In the vast majority of instances, the disorder is unilateral. </a:t>
            </a:r>
          </a:p>
          <a:p>
            <a:endParaRPr lang="en-US" sz="2000" dirty="0"/>
          </a:p>
          <a:p>
            <a:r>
              <a:rPr lang="en-US" sz="2000" dirty="0"/>
              <a:t>Both hips are involved in fewer than 10% of cases, and the joints are involved successively, not simultaneously.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https://emedicine.medscape.com/article/1248267-overview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39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908" b="11744"/>
          <a:stretch/>
        </p:blipFill>
        <p:spPr>
          <a:xfrm>
            <a:off x="4096010" y="450936"/>
            <a:ext cx="4946761" cy="56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T. </a:t>
            </a:r>
            <a:r>
              <a:rPr lang="en-US" dirty="0" err="1"/>
              <a:t>Alstrom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796499"/>
            <a:ext cx="8946541" cy="4195481"/>
          </a:xfrm>
        </p:spPr>
        <p:txBody>
          <a:bodyPr>
            <a:normAutofit/>
          </a:bodyPr>
          <a:lstStyle/>
          <a:p>
            <a:r>
              <a:rPr lang="en-US" sz="3600" dirty="0"/>
              <a:t>Chronic shoulder pain  - off and on.  Increased pain lately with weight training.</a:t>
            </a:r>
          </a:p>
        </p:txBody>
      </p:sp>
    </p:spTree>
    <p:extLst>
      <p:ext uri="{BB962C8B-B14F-4D97-AF65-F5344CB8AC3E}">
        <p14:creationId xmlns:p14="http://schemas.microsoft.com/office/powerpoint/2010/main" val="31946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0" y="751114"/>
            <a:ext cx="9501622" cy="568234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6BEEAC-8CFF-45B7-B26F-3FF0045E5A19}"/>
              </a:ext>
            </a:extLst>
          </p:cNvPr>
          <p:cNvSpPr/>
          <p:nvPr/>
        </p:nvSpPr>
        <p:spPr>
          <a:xfrm>
            <a:off x="3369972" y="764373"/>
            <a:ext cx="1596980" cy="248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37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25" y="930293"/>
            <a:ext cx="9263073" cy="553968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F9C43B-8374-4970-9E90-F7B3A7AC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55" y="1148736"/>
            <a:ext cx="1609483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69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988</Words>
  <Application>Microsoft Office PowerPoint</Application>
  <PresentationFormat>Widescreen</PresentationFormat>
  <Paragraphs>149</Paragraphs>
  <Slides>50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Times-Roman</vt:lpstr>
      <vt:lpstr>Wingdings</vt:lpstr>
      <vt:lpstr>Office Theme</vt:lpstr>
      <vt:lpstr>Lister’s Tubercle fx</vt:lpstr>
      <vt:lpstr>Just healed and released from P.T. for  Labral tear and surgery for shoulder.   Now trips on garage steps and falls on concrete floor</vt:lpstr>
      <vt:lpstr>PowerPoint Presentation</vt:lpstr>
      <vt:lpstr>PowerPoint Presentation</vt:lpstr>
      <vt:lpstr>PowerPoint Presentation</vt:lpstr>
      <vt:lpstr>PowerPoint Presentation</vt:lpstr>
      <vt:lpstr>T. Alstrom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D. Young</vt:lpstr>
      <vt:lpstr>Shadowing calcific loose body noted in MCL</vt:lpstr>
      <vt:lpstr>PowerPoint Presentation</vt:lpstr>
      <vt:lpstr>PowerPoint Presentation</vt:lpstr>
      <vt:lpstr>PowerPoint Presentation</vt:lpstr>
      <vt:lpstr>Another knee:  Soccer Injury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Findings</vt:lpstr>
      <vt:lpstr>Differentials</vt:lpstr>
      <vt:lpstr>Discussion</vt:lpstr>
      <vt:lpstr>Discussion</vt:lpstr>
      <vt:lpstr> The double posterior cruciate ligament sign. Camacho MA., Radiology. 2004 Nov;233(2):503-4. </vt:lpstr>
      <vt:lpstr> The double posterior cruciate ligament sign. Camacho MA., Radiology. 2004 Nov;233(2):503-4. </vt:lpstr>
      <vt:lpstr> The double posterior cruciate ligament sign. Camacho MA., Radiology. 2004 Nov;233(2):503-4. </vt:lpstr>
      <vt:lpstr>PowerPoint Presentation</vt:lpstr>
      <vt:lpstr>PowerPoint Presentation</vt:lpstr>
      <vt:lpstr>PowerPoint Presentation</vt:lpstr>
      <vt:lpstr>Fell on Knee</vt:lpstr>
      <vt:lpstr>How about a lateral !</vt:lpstr>
      <vt:lpstr>Football and squat injury</vt:lpstr>
      <vt:lpstr>PowerPoint Presentation</vt:lpstr>
      <vt:lpstr>PowerPoint Presentation</vt:lpstr>
      <vt:lpstr>Cortical Desmoid</vt:lpstr>
      <vt:lpstr>Cortical desmoid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Lister’s Tubercle fx</dc:title>
  <dc:creator>Amanda Brickey</dc:creator>
  <cp:lastModifiedBy>Amanda Brickey</cp:lastModifiedBy>
  <cp:revision>1</cp:revision>
  <dcterms:created xsi:type="dcterms:W3CDTF">2021-04-23T17:03:14Z</dcterms:created>
  <dcterms:modified xsi:type="dcterms:W3CDTF">2021-04-23T17:08:29Z</dcterms:modified>
</cp:coreProperties>
</file>