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09" r:id="rId3"/>
    <p:sldId id="398" r:id="rId4"/>
    <p:sldId id="399" r:id="rId5"/>
    <p:sldId id="400" r:id="rId6"/>
    <p:sldId id="277" r:id="rId7"/>
    <p:sldId id="275" r:id="rId8"/>
    <p:sldId id="320" r:id="rId9"/>
    <p:sldId id="321" r:id="rId10"/>
    <p:sldId id="322" r:id="rId11"/>
    <p:sldId id="323" r:id="rId12"/>
    <p:sldId id="324" r:id="rId13"/>
    <p:sldId id="325" r:id="rId14"/>
    <p:sldId id="319" r:id="rId15"/>
    <p:sldId id="298" r:id="rId16"/>
    <p:sldId id="278" r:id="rId17"/>
    <p:sldId id="276" r:id="rId18"/>
    <p:sldId id="338" r:id="rId19"/>
    <p:sldId id="337" r:id="rId20"/>
    <p:sldId id="336" r:id="rId21"/>
    <p:sldId id="339" r:id="rId22"/>
    <p:sldId id="332" r:id="rId23"/>
    <p:sldId id="331" r:id="rId24"/>
    <p:sldId id="333" r:id="rId25"/>
    <p:sldId id="330" r:id="rId26"/>
    <p:sldId id="335" r:id="rId27"/>
    <p:sldId id="334" r:id="rId28"/>
    <p:sldId id="350" r:id="rId29"/>
    <p:sldId id="340" r:id="rId30"/>
    <p:sldId id="341" r:id="rId31"/>
    <p:sldId id="342" r:id="rId32"/>
    <p:sldId id="343" r:id="rId33"/>
    <p:sldId id="314" r:id="rId34"/>
    <p:sldId id="318" r:id="rId35"/>
    <p:sldId id="317" r:id="rId36"/>
    <p:sldId id="344" r:id="rId37"/>
    <p:sldId id="345" r:id="rId38"/>
    <p:sldId id="348" r:id="rId39"/>
    <p:sldId id="347" r:id="rId40"/>
    <p:sldId id="346" r:id="rId41"/>
    <p:sldId id="34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11145-426B-467F-A2CB-0673AB343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0EB8F-E7DE-408F-B757-29D4D6C8D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EB4C8-CD69-406A-9C0E-06688514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4C1E6-0EEC-4624-87F7-3CC2CA545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6AC2D-B2B3-4A6D-A43C-592A0C919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9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4464B-3034-4A27-B749-300D80BC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C4835-D851-4F14-A77B-272D6050D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FD779-090B-4138-A25A-08D5ED1D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A2645-80BA-434D-A321-D2B311470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138B5-2EE4-487B-887B-3BA6E084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2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3E9EDF-999E-43E6-B483-8F2389B1B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74E00-0835-42E5-A373-138F4F35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46713-4841-4512-9A8B-A8463B65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FAE81-2EBC-4266-B473-9E6DEDCF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3FC0D-FA2B-4352-BA20-245EE848C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7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2CF61-3403-4B5C-AB8A-20F53B5E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5B7D0-21F6-444D-A5DA-E9F57F8D7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181A1-4FEA-4FD8-B627-1AC63395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583CE-32A4-4423-B1FA-DE621C9E2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62D4F-FE70-4968-988D-F7E07775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1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4130A-E80E-4AAB-A1B0-D0F4690F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F36A2-7D02-4880-BDF1-5C4C001A6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C2119-302F-4226-A5FC-764ACE016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3ACC9-C470-45D0-A037-4C649BE7A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7A2AC-9ECD-47F8-94D9-EC66D49A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6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4B5F-AC55-477E-AC3C-3914191E0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77800-4919-484E-914F-426A3D3F1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149AE-0A32-4487-B9F9-E427106F8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32F71-907E-46B9-8693-442E3BA1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F83A5-33C0-415F-8793-61333B1A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73F3A-5FD3-48C0-A456-3672B4A1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8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1DFB-DB17-4F94-879A-9FDDB28C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15F0F-AB55-4A65-85BC-083C72251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04328-ACFA-44E0-B885-61A9C7196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B4D63-596F-42FA-B2F0-E7F45DF0D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297BC5-6E74-4D92-89D4-F2A678A42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6A706F-668E-46D1-A6EB-D70457B6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15D41-C894-4DC5-9971-A543E9DA9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6997F0-A5A4-4D7D-8ECE-F4F0DA5E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9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D0B59-A139-454A-B5CE-B69E85C5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5E8E64-E189-4BB1-9BE8-8E294A15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CF549-259B-4DD9-9996-673E5E27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CAF86-5C8A-413F-8102-DEEA3B68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43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D903C-7886-4523-84C8-908CBDD57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EF1A6B-8AD9-455B-8F05-5489C586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5D797-CFFA-4091-991B-1B3B9570E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1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2F29E-DC64-412D-9CD9-5FA87044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1C3B6-CEFB-44D0-B344-38A540239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0D393-7D0F-4D09-BA81-908D64AE0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0DD53-6A60-4DFE-9DAF-5CA0319A6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81229-24B9-47D1-BB7B-D94724385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F6AB1-CA4C-47D2-A3EC-00E35319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14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CDFC3-7C89-477B-99B4-E9660FB1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79085-7F6C-4D09-AB5D-CD703BE856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9A532-0CBD-4FC1-A54A-89D35D8D4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CA35D-69AA-47EF-BD89-5C6241244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8F892-E6A0-4188-8017-C62CA957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F649E-9A7C-4D9D-86A2-805115C4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1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44703-C87B-4C1D-8996-C3138383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A4A07-7FF2-4F1B-A0CE-B85DA1C1B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5E026-04A9-4629-91EB-53E9FE6C1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441B9-78E1-4CD8-AD42-339CCFC8FC15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F9CD0-7444-4C1D-89EF-22059DAAA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266CB-4044-4181-9520-1285E338A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F546-74B9-4F08-83A7-4E00BC1F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1" y="0"/>
            <a:ext cx="10546915" cy="6307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7342" y="6307469"/>
            <a:ext cx="1067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Hip pain in volleyball.  Cannot run.  Referred for X-rays not responding to chiropractic care.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613" y="288099"/>
            <a:ext cx="972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99439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6005276"/>
            <a:ext cx="8946541" cy="653706"/>
          </a:xfrm>
        </p:spPr>
        <p:txBody>
          <a:bodyPr/>
          <a:lstStyle/>
          <a:p>
            <a:r>
              <a:rPr lang="en-US" i="1" dirty="0"/>
              <a:t>AJR </a:t>
            </a:r>
            <a:r>
              <a:rPr lang="en-US" dirty="0"/>
              <a:t>2007; </a:t>
            </a:r>
            <a:r>
              <a:rPr lang="en-US" sz="2800" dirty="0"/>
              <a:t>188:1540–1552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29" y="452718"/>
            <a:ext cx="9066061" cy="498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96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813" y="5050007"/>
            <a:ext cx="11624155" cy="1704361"/>
          </a:xfrm>
        </p:spPr>
        <p:txBody>
          <a:bodyPr>
            <a:normAutofit/>
          </a:bodyPr>
          <a:lstStyle/>
          <a:p>
            <a:r>
              <a:rPr lang="en-US" sz="1600" b="1" dirty="0"/>
              <a:t>Fig. 16—</a:t>
            </a:r>
            <a:r>
              <a:rPr lang="en-US" sz="1600" dirty="0"/>
              <a:t>Secondary radiographic signs of </a:t>
            </a:r>
            <a:r>
              <a:rPr lang="en-US" sz="1600" dirty="0" err="1"/>
              <a:t>femoroacetabular</a:t>
            </a:r>
            <a:r>
              <a:rPr lang="en-US" sz="1600" dirty="0"/>
              <a:t> impingement.</a:t>
            </a:r>
          </a:p>
          <a:p>
            <a:r>
              <a:rPr lang="en-US" sz="1600" b="1" dirty="0"/>
              <a:t>A, </a:t>
            </a:r>
            <a:r>
              <a:rPr lang="en-US" sz="1600" dirty="0"/>
              <a:t>Recurrent impingement can lead to ossification of </a:t>
            </a:r>
            <a:r>
              <a:rPr lang="en-US" sz="1600" dirty="0" err="1"/>
              <a:t>labral</a:t>
            </a:r>
            <a:r>
              <a:rPr lang="en-US" sz="1600" dirty="0"/>
              <a:t> basis (</a:t>
            </a:r>
            <a:r>
              <a:rPr lang="en-US" sz="1600" i="1" dirty="0"/>
              <a:t>white arrow</a:t>
            </a:r>
            <a:r>
              <a:rPr lang="en-US" sz="1600" dirty="0"/>
              <a:t>) and to osseous apposition of </a:t>
            </a:r>
            <a:r>
              <a:rPr lang="en-US" sz="1600" dirty="0" err="1"/>
              <a:t>acetabular</a:t>
            </a:r>
            <a:r>
              <a:rPr lang="en-US" sz="1600" dirty="0"/>
              <a:t> rim, which is visible as double contour (</a:t>
            </a:r>
            <a:r>
              <a:rPr lang="en-US" sz="1600" i="1" dirty="0"/>
              <a:t>black arrows</a:t>
            </a:r>
            <a:r>
              <a:rPr lang="en-US" sz="1600" dirty="0"/>
              <a:t>) in 45-year-old woman.</a:t>
            </a:r>
          </a:p>
          <a:p>
            <a:r>
              <a:rPr lang="en-US" sz="1600" b="1" dirty="0"/>
              <a:t>B, </a:t>
            </a:r>
            <a:r>
              <a:rPr lang="en-US" sz="1600" dirty="0"/>
              <a:t>Because of abnormal stress in impinging hips, prominent </a:t>
            </a:r>
            <a:r>
              <a:rPr lang="en-US" sz="1600" dirty="0" err="1"/>
              <a:t>acetabular</a:t>
            </a:r>
            <a:r>
              <a:rPr lang="en-US" sz="1600" dirty="0"/>
              <a:t> bone fragment can even be separated from adjacent bone margin (</a:t>
            </a:r>
            <a:r>
              <a:rPr lang="en-US" sz="1600" dirty="0" err="1"/>
              <a:t>os</a:t>
            </a:r>
            <a:r>
              <a:rPr lang="en-US" sz="1600" dirty="0"/>
              <a:t> </a:t>
            </a:r>
            <a:r>
              <a:rPr lang="en-US" sz="1600" dirty="0" err="1"/>
              <a:t>acetabuli</a:t>
            </a:r>
            <a:r>
              <a:rPr lang="en-US" sz="1600" dirty="0"/>
              <a:t>, </a:t>
            </a:r>
            <a:r>
              <a:rPr lang="en-US" sz="1600" i="1" dirty="0"/>
              <a:t>arrow</a:t>
            </a:r>
            <a:r>
              <a:rPr lang="en-US" sz="1600" dirty="0"/>
              <a:t>) in 36-yearold an with pistol-grip deformity.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296" y="253757"/>
            <a:ext cx="4794690" cy="4772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02" y="452718"/>
            <a:ext cx="4618982" cy="459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48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Femoral-</a:t>
            </a:r>
            <a:r>
              <a:rPr lang="en-US" dirty="0" err="1"/>
              <a:t>acetabular</a:t>
            </a:r>
            <a:r>
              <a:rPr lang="en-US" dirty="0"/>
              <a:t> impingement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372439"/>
            <a:ext cx="6461825" cy="54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1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Femoral-</a:t>
            </a:r>
            <a:r>
              <a:rPr lang="en-US" dirty="0" err="1"/>
              <a:t>acetabular</a:t>
            </a:r>
            <a:r>
              <a:rPr lang="en-US" dirty="0"/>
              <a:t> impingement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91" y="1223134"/>
            <a:ext cx="4412310" cy="5232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291" y="2433917"/>
            <a:ext cx="7166709" cy="34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005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63" y="1417057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0264" y="1417058"/>
            <a:ext cx="6858000" cy="3857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613" y="288099"/>
            <a:ext cx="972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47088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21" y="0"/>
            <a:ext cx="410135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36" y="0"/>
            <a:ext cx="410135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692" y="4263655"/>
            <a:ext cx="259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mom – LBP post partum 4 wks.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613" y="288099"/>
            <a:ext cx="972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939685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1" r="29490"/>
          <a:stretch/>
        </p:blipFill>
        <p:spPr>
          <a:xfrm>
            <a:off x="7889358" y="9690"/>
            <a:ext cx="2668772" cy="6126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3" r="30747"/>
          <a:stretch/>
        </p:blipFill>
        <p:spPr>
          <a:xfrm>
            <a:off x="919985" y="9690"/>
            <a:ext cx="2945219" cy="6269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6" t="-347" r="31135" b="347"/>
          <a:stretch/>
        </p:blipFill>
        <p:spPr>
          <a:xfrm>
            <a:off x="4263835" y="0"/>
            <a:ext cx="2828261" cy="6136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9985" y="6211669"/>
            <a:ext cx="1091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Heparin induced osteoporosis – </a:t>
            </a:r>
            <a:r>
              <a:rPr lang="en-US" dirty="0" err="1"/>
              <a:t>Levonox</a:t>
            </a:r>
            <a:r>
              <a:rPr lang="en-US" dirty="0"/>
              <a:t> </a:t>
            </a:r>
            <a:r>
              <a:rPr lang="en-US" dirty="0" err="1"/>
              <a:t>tx</a:t>
            </a:r>
            <a:r>
              <a:rPr lang="en-US" dirty="0"/>
              <a:t> for </a:t>
            </a:r>
            <a:r>
              <a:rPr lang="en-US" dirty="0" err="1"/>
              <a:t>prophylaxsis</a:t>
            </a:r>
            <a:r>
              <a:rPr lang="en-US" dirty="0"/>
              <a:t> of thrombosis. </a:t>
            </a:r>
            <a:r>
              <a:rPr lang="en-US" dirty="0" err="1"/>
              <a:t>Hx</a:t>
            </a:r>
            <a:r>
              <a:rPr lang="en-US" dirty="0"/>
              <a:t> of prior stroke from contraceptive.  Compression </a:t>
            </a:r>
            <a:r>
              <a:rPr lang="en-US" dirty="0" err="1"/>
              <a:t>fx</a:t>
            </a:r>
            <a:r>
              <a:rPr lang="en-US" dirty="0"/>
              <a:t> subsequent to lifting baby.</a:t>
            </a:r>
          </a:p>
        </p:txBody>
      </p:sp>
    </p:spTree>
    <p:extLst>
      <p:ext uri="{BB962C8B-B14F-4D97-AF65-F5344CB8AC3E}">
        <p14:creationId xmlns:p14="http://schemas.microsoft.com/office/powerpoint/2010/main" val="2707169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8E67-1A5D-48AF-BB38-00EAE270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LBP football player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A65C3-D401-4024-B8AA-5C5DF32BCE32}"/>
              </a:ext>
            </a:extLst>
          </p:cNvPr>
          <p:cNvSpPr txBox="1"/>
          <p:nvPr/>
        </p:nvSpPr>
        <p:spPr>
          <a:xfrm>
            <a:off x="1386840" y="2514598"/>
            <a:ext cx="92862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Lower back pain beginning in summer weights and increasing pain with football.  </a:t>
            </a:r>
          </a:p>
          <a:p>
            <a:endParaRPr lang="en-US" sz="3200" dirty="0"/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Pain on extension and hop test.</a:t>
            </a:r>
          </a:p>
          <a:p>
            <a:r>
              <a:rPr lang="en-US" sz="3200" dirty="0"/>
              <a:t>Pain with running.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220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ok, photo, black&#10;&#10;Description automatically generated">
            <a:extLst>
              <a:ext uri="{FF2B5EF4-FFF2-40B4-BE49-F238E27FC236}">
                <a16:creationId xmlns:a16="http://schemas.microsoft.com/office/drawing/2014/main" id="{223AE100-3F55-4423-BFFE-47CB32E6C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03" t="4066" r="34024"/>
          <a:stretch/>
        </p:blipFill>
        <p:spPr>
          <a:xfrm>
            <a:off x="9244089" y="766630"/>
            <a:ext cx="2341638" cy="5442856"/>
          </a:xfrm>
          <a:prstGeom prst="rect">
            <a:avLst/>
          </a:prstGeom>
        </p:spPr>
      </p:pic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B3243B9-4E82-4726-AB33-675F5FDD2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5" t="4094"/>
          <a:stretch/>
        </p:blipFill>
        <p:spPr>
          <a:xfrm>
            <a:off x="-145142" y="766630"/>
            <a:ext cx="5093003" cy="5572379"/>
          </a:xfrm>
          <a:prstGeom prst="rect">
            <a:avLst/>
          </a:prstGeom>
        </p:spPr>
      </p:pic>
      <p:pic>
        <p:nvPicPr>
          <p:cNvPr id="9" name="Picture 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532686C-FA6B-4C67-A458-2373B78C1E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33" t="3439"/>
          <a:stretch/>
        </p:blipFill>
        <p:spPr>
          <a:xfrm>
            <a:off x="4499429" y="766630"/>
            <a:ext cx="4365171" cy="54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6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845"/>
          <a:stretch/>
        </p:blipFill>
        <p:spPr>
          <a:xfrm>
            <a:off x="7154021" y="601248"/>
            <a:ext cx="4096867" cy="6046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1115" b="365"/>
          <a:stretch/>
        </p:blipFill>
        <p:spPr>
          <a:xfrm>
            <a:off x="1318979" y="576196"/>
            <a:ext cx="4096867" cy="60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78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ook, text&#10;&#10;Description automatically generated">
            <a:extLst>
              <a:ext uri="{FF2B5EF4-FFF2-40B4-BE49-F238E27FC236}">
                <a16:creationId xmlns:a16="http://schemas.microsoft.com/office/drawing/2014/main" id="{882BEC1A-0050-4C1A-9FD2-3DFC012B0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03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09306-38EF-443B-83C0-553181A8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Volleyball player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2EE8C-B92F-472C-B6BE-38E5007DFE59}"/>
              </a:ext>
            </a:extLst>
          </p:cNvPr>
          <p:cNvSpPr txBox="1"/>
          <p:nvPr/>
        </p:nvSpPr>
        <p:spPr>
          <a:xfrm>
            <a:off x="914400" y="2159000"/>
            <a:ext cx="9179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Pain through volleyball,  worsened with basketball and sought care.</a:t>
            </a:r>
          </a:p>
          <a:p>
            <a:endParaRPr lang="en-US" sz="2800" dirty="0"/>
          </a:p>
          <a:p>
            <a:r>
              <a:rPr lang="en-US" sz="2800" dirty="0"/>
              <a:t>Plain film radiographs obtained due to suspicion of spondylolysis on physical exam and history.</a:t>
            </a:r>
          </a:p>
          <a:p>
            <a:endParaRPr lang="en-US" sz="2800" dirty="0"/>
          </a:p>
          <a:p>
            <a:r>
              <a:rPr lang="en-US" sz="2800" dirty="0"/>
              <a:t>Pain with running. Pain on extension and jumping.</a:t>
            </a:r>
          </a:p>
          <a:p>
            <a:r>
              <a:rPr lang="en-US" sz="2800" dirty="0"/>
              <a:t>Pain on hop test and painful to perform plank exercises. Pain relieved with rest.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917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88956-130D-44E7-A0A0-800107E3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Spondylolisthesis</a:t>
            </a:r>
          </a:p>
        </p:txBody>
      </p:sp>
      <p:pic>
        <p:nvPicPr>
          <p:cNvPr id="6" name="Picture 5" descr="A picture containing indoor, vase, photo&#10;&#10;Description automatically generated">
            <a:extLst>
              <a:ext uri="{FF2B5EF4-FFF2-40B4-BE49-F238E27FC236}">
                <a16:creationId xmlns:a16="http://schemas.microsoft.com/office/drawing/2014/main" id="{569E5279-431E-4EBC-8C03-ACB6A6E46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579" y="266095"/>
            <a:ext cx="5375621" cy="6536267"/>
          </a:xfrm>
          <a:prstGeom prst="rect">
            <a:avLst/>
          </a:prstGeom>
        </p:spPr>
      </p:pic>
      <p:pic>
        <p:nvPicPr>
          <p:cNvPr id="10" name="Picture 9" descr="A picture containing X-ray film, person, photo, black&#10;&#10;Description automatically generated">
            <a:extLst>
              <a:ext uri="{FF2B5EF4-FFF2-40B4-BE49-F238E27FC236}">
                <a16:creationId xmlns:a16="http://schemas.microsoft.com/office/drawing/2014/main" id="{06FD53A4-EE27-42AA-864F-90144FF14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39" y="433010"/>
            <a:ext cx="5284104" cy="64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C74D77BF-056A-4B7F-A053-FDE41C117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11" y="240695"/>
            <a:ext cx="5378373" cy="6473371"/>
          </a:xfrm>
          <a:prstGeom prst="rect">
            <a:avLst/>
          </a:prstGeom>
        </p:spPr>
      </p:pic>
      <p:pic>
        <p:nvPicPr>
          <p:cNvPr id="3" name="Picture 2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39ECB68A-BA40-412F-80C2-D3D0AD58B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946" y="287867"/>
            <a:ext cx="5458767" cy="65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9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D4677015-8404-43B2-86E5-9BEE1E8F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38"/>
          <a:stretch/>
        </p:blipFill>
        <p:spPr>
          <a:xfrm>
            <a:off x="503162" y="1611086"/>
            <a:ext cx="5220305" cy="4905071"/>
          </a:xfrm>
          <a:prstGeom prst="rect">
            <a:avLst/>
          </a:prstGeom>
        </p:spPr>
      </p:pic>
      <p:pic>
        <p:nvPicPr>
          <p:cNvPr id="3" name="Picture 2" descr="A picture containing text, book, photo&#10;&#10;Description automatically generated">
            <a:extLst>
              <a:ext uri="{FF2B5EF4-FFF2-40B4-BE49-F238E27FC236}">
                <a16:creationId xmlns:a16="http://schemas.microsoft.com/office/drawing/2014/main" id="{A43EE15D-ECD2-4A15-9523-0104E878A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23"/>
          <a:stretch/>
        </p:blipFill>
        <p:spPr>
          <a:xfrm>
            <a:off x="6187923" y="1461105"/>
            <a:ext cx="5558971" cy="52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31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D88FF23-F21D-4AA6-9E82-71A76F98B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0"/>
          <a:stretch/>
        </p:blipFill>
        <p:spPr>
          <a:xfrm>
            <a:off x="5868609" y="783771"/>
            <a:ext cx="6179230" cy="5946246"/>
          </a:xfrm>
          <a:prstGeom prst="rect">
            <a:avLst/>
          </a:prstGeom>
        </p:spPr>
      </p:pic>
      <p:pic>
        <p:nvPicPr>
          <p:cNvPr id="9" name="Picture 8" descr="A picture containing black, text, indoor&#10;&#10;Description automatically generated">
            <a:extLst>
              <a:ext uri="{FF2B5EF4-FFF2-40B4-BE49-F238E27FC236}">
                <a16:creationId xmlns:a16="http://schemas.microsoft.com/office/drawing/2014/main" id="{4E8F7E2E-AAD8-4A22-B1CA-E88073DB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1"/>
          <a:stretch/>
        </p:blipFill>
        <p:spPr>
          <a:xfrm>
            <a:off x="250068" y="1064381"/>
            <a:ext cx="5443613" cy="517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24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1AFEC-3DD8-4D76-B69C-C9553C5E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83" y="769535"/>
            <a:ext cx="5084560" cy="5084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5E8DFE-8C0B-4166-813E-92E5C76A20DC}"/>
              </a:ext>
            </a:extLst>
          </p:cNvPr>
          <p:cNvSpPr txBox="1"/>
          <p:nvPr/>
        </p:nvSpPr>
        <p:spPr>
          <a:xfrm>
            <a:off x="6416039" y="674400"/>
            <a:ext cx="478701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Healing or healed and ununited pars defect.</a:t>
            </a:r>
          </a:p>
          <a:p>
            <a:endParaRPr lang="en-US" sz="3200" dirty="0"/>
          </a:p>
          <a:p>
            <a:r>
              <a:rPr lang="en-US" sz="3200" dirty="0"/>
              <a:t>Does not show high signal change on STIR images, </a:t>
            </a:r>
          </a:p>
          <a:p>
            <a:endParaRPr lang="en-US" sz="3200" dirty="0"/>
          </a:p>
          <a:p>
            <a:r>
              <a:rPr lang="en-US" sz="3200" dirty="0"/>
              <a:t>Not likely to unite with immobilization with lumbar support belt or bracing</a:t>
            </a:r>
          </a:p>
        </p:txBody>
      </p:sp>
    </p:spTree>
    <p:extLst>
      <p:ext uri="{BB962C8B-B14F-4D97-AF65-F5344CB8AC3E}">
        <p14:creationId xmlns:p14="http://schemas.microsoft.com/office/powerpoint/2010/main" val="2731811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F0FE-7F62-48FA-A708-A2219212E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Neck pain volleyball player</a:t>
            </a:r>
          </a:p>
        </p:txBody>
      </p:sp>
    </p:spTree>
    <p:extLst>
      <p:ext uri="{BB962C8B-B14F-4D97-AF65-F5344CB8AC3E}">
        <p14:creationId xmlns:p14="http://schemas.microsoft.com/office/powerpoint/2010/main" val="1497421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7674A-6D93-4BD7-8DF6-2587C04D3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764373"/>
            <a:ext cx="10210800" cy="1293028"/>
          </a:xfrm>
        </p:spPr>
        <p:txBody>
          <a:bodyPr/>
          <a:lstStyle/>
          <a:p>
            <a:r>
              <a:rPr lang="en-US" dirty="0"/>
              <a:t>Neck and  upper thoracic pain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D485C-E207-4F19-905A-0AF28B25D0DF}"/>
              </a:ext>
            </a:extLst>
          </p:cNvPr>
          <p:cNvSpPr txBox="1"/>
          <p:nvPr/>
        </p:nvSpPr>
        <p:spPr>
          <a:xfrm>
            <a:off x="1209040" y="2174239"/>
            <a:ext cx="848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Pain is severe with warm up and pregame exercise.</a:t>
            </a:r>
          </a:p>
          <a:p>
            <a:endParaRPr lang="en-US" sz="2400" dirty="0"/>
          </a:p>
          <a:p>
            <a:r>
              <a:rPr lang="en-US" sz="2400" dirty="0"/>
              <a:t>Increasing pain but tries to continue to perform activities.</a:t>
            </a:r>
          </a:p>
          <a:p>
            <a:endParaRPr lang="en-US" sz="2400" dirty="0"/>
          </a:p>
          <a:p>
            <a:r>
              <a:rPr lang="en-US" sz="2400" dirty="0"/>
              <a:t>Plain films obtained and deformities revealed.</a:t>
            </a:r>
          </a:p>
          <a:p>
            <a:endParaRPr lang="en-US" sz="2400" dirty="0"/>
          </a:p>
          <a:p>
            <a:r>
              <a:rPr lang="en-US" sz="2400" dirty="0"/>
              <a:t>Orthopedic referral and was told that they have a congenital abnormality.</a:t>
            </a:r>
          </a:p>
        </p:txBody>
      </p:sp>
    </p:spTree>
    <p:extLst>
      <p:ext uri="{BB962C8B-B14F-4D97-AF65-F5344CB8AC3E}">
        <p14:creationId xmlns:p14="http://schemas.microsoft.com/office/powerpoint/2010/main" val="4010903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hoto&#10;&#10;Description automatically generated">
            <a:extLst>
              <a:ext uri="{FF2B5EF4-FFF2-40B4-BE49-F238E27FC236}">
                <a16:creationId xmlns:a16="http://schemas.microsoft.com/office/drawing/2014/main" id="{8E0F163A-8C5D-4A57-9B7B-66FC7E28E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" t="1062" r="8926" b="-1062"/>
          <a:stretch/>
        </p:blipFill>
        <p:spPr>
          <a:xfrm>
            <a:off x="741680" y="290043"/>
            <a:ext cx="4709160" cy="6277911"/>
          </a:xfrm>
          <a:prstGeom prst="rect">
            <a:avLst/>
          </a:prstGeom>
        </p:spPr>
      </p:pic>
      <p:pic>
        <p:nvPicPr>
          <p:cNvPr id="7" name="Picture 6" descr="A picture containing photo, indoor&#10;&#10;Description automatically generated">
            <a:extLst>
              <a:ext uri="{FF2B5EF4-FFF2-40B4-BE49-F238E27FC236}">
                <a16:creationId xmlns:a16="http://schemas.microsoft.com/office/drawing/2014/main" id="{70EFAD2C-4B47-4AC9-90B1-563484242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05"/>
          <a:stretch/>
        </p:blipFill>
        <p:spPr>
          <a:xfrm>
            <a:off x="6018590" y="195109"/>
            <a:ext cx="4557486" cy="633393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9B0549-D692-4891-8330-07DC93E1737E}"/>
              </a:ext>
            </a:extLst>
          </p:cNvPr>
          <p:cNvCxnSpPr/>
          <p:nvPr/>
        </p:nvCxnSpPr>
        <p:spPr>
          <a:xfrm flipH="1">
            <a:off x="9824720" y="3694585"/>
            <a:ext cx="670560" cy="756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569C3C-7092-4F54-A247-E11F17E2407C}"/>
              </a:ext>
            </a:extLst>
          </p:cNvPr>
          <p:cNvCxnSpPr/>
          <p:nvPr/>
        </p:nvCxnSpPr>
        <p:spPr>
          <a:xfrm flipH="1">
            <a:off x="10050538" y="4254190"/>
            <a:ext cx="670560" cy="756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E040BD-704D-47C1-8FD5-74D3273D42ED}"/>
              </a:ext>
            </a:extLst>
          </p:cNvPr>
          <p:cNvCxnSpPr/>
          <p:nvPr/>
        </p:nvCxnSpPr>
        <p:spPr>
          <a:xfrm flipH="1">
            <a:off x="10195560" y="4648820"/>
            <a:ext cx="670560" cy="756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EC6897-E4EF-42F8-9433-4FE19FBD574B}"/>
              </a:ext>
            </a:extLst>
          </p:cNvPr>
          <p:cNvCxnSpPr/>
          <p:nvPr/>
        </p:nvCxnSpPr>
        <p:spPr>
          <a:xfrm flipH="1">
            <a:off x="10276840" y="5349240"/>
            <a:ext cx="670560" cy="756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74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8C1F1E-7198-4511-B279-0C8EFCEE7B02}"/>
              </a:ext>
            </a:extLst>
          </p:cNvPr>
          <p:cNvSpPr txBox="1"/>
          <p:nvPr/>
        </p:nvSpPr>
        <p:spPr>
          <a:xfrm>
            <a:off x="708338" y="613917"/>
            <a:ext cx="1020006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Slipped Capital Femoral Epiphysis, or SCFE, is a condition in which a child’s hip (the top part of the femur, or ball of the ball and socket joint of the hip) slips through the growth plate. </a:t>
            </a:r>
          </a:p>
          <a:p>
            <a:r>
              <a:rPr lang="en-US" dirty="0"/>
              <a:t> Think of it as an ice cream scoop falling off of the ice cream cone.  This can happen slowly over time, or it can happen immediately from a fall, car accident, or trauma, similar to a break or fracture.  </a:t>
            </a:r>
          </a:p>
          <a:p>
            <a:r>
              <a:rPr lang="en-US" dirty="0"/>
              <a:t>This usually happens during the adolescent years, </a:t>
            </a:r>
          </a:p>
          <a:p>
            <a:r>
              <a:rPr lang="en-US" dirty="0"/>
              <a:t>	most commonly between the ages of </a:t>
            </a:r>
          </a:p>
          <a:p>
            <a:r>
              <a:rPr lang="en-US" dirty="0"/>
              <a:t>	11 to 13 years for females </a:t>
            </a:r>
          </a:p>
          <a:p>
            <a:r>
              <a:rPr lang="en-US" dirty="0"/>
              <a:t>	12 to 14 years for males. </a:t>
            </a:r>
          </a:p>
          <a:p>
            <a:endParaRPr lang="en-US" dirty="0"/>
          </a:p>
          <a:p>
            <a:r>
              <a:rPr lang="en-US" dirty="0"/>
              <a:t>For this problem to occur, the child or adolescent must still be growing because the slip happens through an open growth plate.  </a:t>
            </a:r>
          </a:p>
          <a:p>
            <a:r>
              <a:rPr lang="en-US" dirty="0"/>
              <a:t>This problem is more common among overweight or obese patients, but can happen in slim patients.  </a:t>
            </a:r>
          </a:p>
          <a:p>
            <a:r>
              <a:rPr lang="en-US" dirty="0"/>
              <a:t>Children with thyroid or kidney problems are at greater risk for this problem, as are people on growth hormone. </a:t>
            </a:r>
          </a:p>
          <a:p>
            <a:endParaRPr lang="en-US" dirty="0"/>
          </a:p>
          <a:p>
            <a:r>
              <a:rPr lang="en-US" dirty="0"/>
              <a:t>If someone has a SCFE on one side, there is a 1 in 4 chance that the other hip could develop this problem as well. </a:t>
            </a:r>
          </a:p>
          <a:p>
            <a:endParaRPr lang="en-US" dirty="0"/>
          </a:p>
          <a:p>
            <a:r>
              <a:rPr lang="en-US" dirty="0"/>
              <a:t>https://orthokids.org/en-US/Condition/Slipped-Capital-Femoral-Epiphysis-(SCFE)</a:t>
            </a:r>
          </a:p>
        </p:txBody>
      </p:sp>
    </p:spTree>
    <p:extLst>
      <p:ext uri="{BB962C8B-B14F-4D97-AF65-F5344CB8AC3E}">
        <p14:creationId xmlns:p14="http://schemas.microsoft.com/office/powerpoint/2010/main" val="1485691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95C53-09BB-4DD5-B573-E64DD2D2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240" y="271613"/>
            <a:ext cx="8610600" cy="1293028"/>
          </a:xfrm>
        </p:spPr>
        <p:txBody>
          <a:bodyPr/>
          <a:lstStyle/>
          <a:p>
            <a:r>
              <a:rPr lang="en-US" dirty="0"/>
              <a:t>Football and weights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14EE63-2994-435F-B8CD-589140F81531}"/>
              </a:ext>
            </a:extLst>
          </p:cNvPr>
          <p:cNvSpPr txBox="1"/>
          <p:nvPr/>
        </p:nvSpPr>
        <p:spPr>
          <a:xfrm>
            <a:off x="1221740" y="1397000"/>
            <a:ext cx="97485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Cervicothoracic pain.    Gaining weight and strength with power lifting and weights for football.</a:t>
            </a:r>
          </a:p>
          <a:p>
            <a:endParaRPr lang="en-US" sz="2400" dirty="0"/>
          </a:p>
          <a:p>
            <a:r>
              <a:rPr lang="en-US" sz="2400" dirty="0"/>
              <a:t>No has severe pain and cannot do exercise now.  Extreme pain to palpation at the spinous process C/T junction.</a:t>
            </a:r>
          </a:p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dirty="0"/>
              <a:t>MRI read as unremarkable.</a:t>
            </a:r>
          </a:p>
          <a:p>
            <a:endParaRPr lang="en-US" sz="2400" dirty="0"/>
          </a:p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en-US" sz="2400" dirty="0"/>
              <a:t>rounds of Physical Therapy without relief.  RX for 3</a:t>
            </a:r>
            <a:r>
              <a:rPr lang="en-US" sz="2400" baseline="30000" dirty="0"/>
              <a:t>rd</a:t>
            </a:r>
            <a:r>
              <a:rPr lang="en-US" sz="2400" dirty="0"/>
              <a:t> round of PT recommended.  </a:t>
            </a:r>
          </a:p>
          <a:p>
            <a:endParaRPr lang="en-US" sz="2400" dirty="0"/>
          </a:p>
          <a:p>
            <a:r>
              <a:rPr lang="en-US" sz="2400" dirty="0"/>
              <a:t>Moved from CA to KS and new DC ordered over read on old MRI study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285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950020FD-EB12-4FAF-AB05-04747B7D5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93"/>
          <a:stretch/>
        </p:blipFill>
        <p:spPr>
          <a:xfrm>
            <a:off x="153670" y="848859"/>
            <a:ext cx="3920006" cy="5735789"/>
          </a:xfrm>
          <a:prstGeom prst="rect">
            <a:avLst/>
          </a:prstGeom>
        </p:spPr>
      </p:pic>
      <p:pic>
        <p:nvPicPr>
          <p:cNvPr id="5" name="Picture 4" descr="A picture containing photo, black, text, book&#10;&#10;Description automatically generated">
            <a:extLst>
              <a:ext uri="{FF2B5EF4-FFF2-40B4-BE49-F238E27FC236}">
                <a16:creationId xmlns:a16="http://schemas.microsoft.com/office/drawing/2014/main" id="{DB01E79D-AEA1-4CA8-8133-BD46D7777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25" r="13129"/>
          <a:stretch/>
        </p:blipFill>
        <p:spPr>
          <a:xfrm>
            <a:off x="4315583" y="902077"/>
            <a:ext cx="3802743" cy="5629351"/>
          </a:xfrm>
          <a:prstGeom prst="rect">
            <a:avLst/>
          </a:prstGeom>
        </p:spPr>
      </p:pic>
      <p:pic>
        <p:nvPicPr>
          <p:cNvPr id="7" name="Picture 6" descr="A picture containing photo, sitting, indoor&#10;&#10;Description automatically generated">
            <a:extLst>
              <a:ext uri="{FF2B5EF4-FFF2-40B4-BE49-F238E27FC236}">
                <a16:creationId xmlns:a16="http://schemas.microsoft.com/office/drawing/2014/main" id="{A900A28C-E602-42B3-A5B2-3A627A89F5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64" r="13184"/>
          <a:stretch/>
        </p:blipFill>
        <p:spPr>
          <a:xfrm>
            <a:off x="8490856" y="848859"/>
            <a:ext cx="3367315" cy="565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14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64F67-FC6B-45AF-8EAF-B289A23EF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LBP and leg pain</a:t>
            </a:r>
          </a:p>
        </p:txBody>
      </p:sp>
    </p:spTree>
    <p:extLst>
      <p:ext uri="{BB962C8B-B14F-4D97-AF65-F5344CB8AC3E}">
        <p14:creationId xmlns:p14="http://schemas.microsoft.com/office/powerpoint/2010/main" val="332919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F5308A-4B4B-483D-88D0-171CBF4BF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0"/>
          <a:stretch/>
        </p:blipFill>
        <p:spPr>
          <a:xfrm>
            <a:off x="424543" y="798286"/>
            <a:ext cx="5549295" cy="536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6CFD2F-87DC-4C83-8B38-E1A8C7CA1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897" y="798286"/>
            <a:ext cx="5583160" cy="558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06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hoto, indoor&#10;&#10;Description automatically generated">
            <a:extLst>
              <a:ext uri="{FF2B5EF4-FFF2-40B4-BE49-F238E27FC236}">
                <a16:creationId xmlns:a16="http://schemas.microsoft.com/office/drawing/2014/main" id="{BE455184-53E4-4CCD-8B59-AED6A4512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7"/>
          <a:stretch/>
        </p:blipFill>
        <p:spPr>
          <a:xfrm>
            <a:off x="401562" y="1330476"/>
            <a:ext cx="5254171" cy="4754638"/>
          </a:xfrm>
          <a:prstGeom prst="rect">
            <a:avLst/>
          </a:prstGeom>
        </p:spPr>
      </p:pic>
      <p:pic>
        <p:nvPicPr>
          <p:cNvPr id="3" name="Picture 2" descr="A picture containing indoor, book&#10;&#10;Description automatically generated">
            <a:extLst>
              <a:ext uri="{FF2B5EF4-FFF2-40B4-BE49-F238E27FC236}">
                <a16:creationId xmlns:a16="http://schemas.microsoft.com/office/drawing/2014/main" id="{7154E54A-E8ED-4F61-9410-30F33C43B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85"/>
          <a:stretch/>
        </p:blipFill>
        <p:spPr>
          <a:xfrm>
            <a:off x="6439504" y="1233714"/>
            <a:ext cx="5254171" cy="49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13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A202-0845-4957-A33D-5D245A9A6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Thrown from Horse</a:t>
            </a:r>
          </a:p>
        </p:txBody>
      </p:sp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700291A6-A3EB-400B-B250-203C51D7B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0"/>
          <a:stretch/>
        </p:blipFill>
        <p:spPr>
          <a:xfrm>
            <a:off x="685800" y="1582057"/>
            <a:ext cx="4876800" cy="47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14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hoto, text&#10;&#10;Description automatically generated">
            <a:extLst>
              <a:ext uri="{FF2B5EF4-FFF2-40B4-BE49-F238E27FC236}">
                <a16:creationId xmlns:a16="http://schemas.microsoft.com/office/drawing/2014/main" id="{AC97FA6B-89EE-45CA-BDAF-A38BC04EA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" t="3498" r="-694" b="6646"/>
          <a:stretch/>
        </p:blipFill>
        <p:spPr>
          <a:xfrm>
            <a:off x="599924" y="1398210"/>
            <a:ext cx="4876800" cy="4382104"/>
          </a:xfrm>
          <a:prstGeom prst="rect">
            <a:avLst/>
          </a:prstGeom>
        </p:spPr>
      </p:pic>
      <p:pic>
        <p:nvPicPr>
          <p:cNvPr id="3" name="Picture 2" descr="A picture containing text, photo&#10;&#10;Description automatically generated">
            <a:extLst>
              <a:ext uri="{FF2B5EF4-FFF2-40B4-BE49-F238E27FC236}">
                <a16:creationId xmlns:a16="http://schemas.microsoft.com/office/drawing/2014/main" id="{A3DF06FA-EF71-4C7E-9146-382C25D07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0"/>
          <a:stretch/>
        </p:blipFill>
        <p:spPr>
          <a:xfrm>
            <a:off x="6585858" y="1398209"/>
            <a:ext cx="4876800" cy="472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7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F347-DE74-45FD-AA1D-2BB985DD5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icture containing photo&#10;&#10;Description automatically generated">
            <a:extLst>
              <a:ext uri="{FF2B5EF4-FFF2-40B4-BE49-F238E27FC236}">
                <a16:creationId xmlns:a16="http://schemas.microsoft.com/office/drawing/2014/main" id="{F8CD4E5B-C953-42D2-B02B-B2E4D4C6D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7"/>
          <a:stretch/>
        </p:blipFill>
        <p:spPr>
          <a:xfrm>
            <a:off x="5815995" y="1450263"/>
            <a:ext cx="4876800" cy="4643363"/>
          </a:xfrm>
          <a:prstGeom prst="rect">
            <a:avLst/>
          </a:prstGeom>
        </p:spPr>
      </p:pic>
      <p:pic>
        <p:nvPicPr>
          <p:cNvPr id="8" name="Picture 7" descr="A picture containing photo&#10;&#10;Description automatically generated">
            <a:extLst>
              <a:ext uri="{FF2B5EF4-FFF2-40B4-BE49-F238E27FC236}">
                <a16:creationId xmlns:a16="http://schemas.microsoft.com/office/drawing/2014/main" id="{B2B5DEA7-6FD9-4525-B4EE-DC971B472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7"/>
          <a:stretch/>
        </p:blipFill>
        <p:spPr>
          <a:xfrm>
            <a:off x="501953" y="1533676"/>
            <a:ext cx="4876800" cy="46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0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D7878-036D-4229-8FF4-743ED796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photo, text&#10;&#10;Description automatically generated">
            <a:extLst>
              <a:ext uri="{FF2B5EF4-FFF2-40B4-BE49-F238E27FC236}">
                <a16:creationId xmlns:a16="http://schemas.microsoft.com/office/drawing/2014/main" id="{3D3298E2-1351-4E60-BF97-1489BDEB5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7"/>
          <a:stretch/>
        </p:blipFill>
        <p:spPr>
          <a:xfrm>
            <a:off x="595085" y="1291771"/>
            <a:ext cx="4876800" cy="4680904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1A70C4B-5113-4DEB-9529-2EF3C8A78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7"/>
          <a:stretch/>
        </p:blipFill>
        <p:spPr>
          <a:xfrm>
            <a:off x="6096000" y="1291771"/>
            <a:ext cx="4876800" cy="468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52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1CA7-2CDD-4143-AE80-5768519B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22A7A-DC60-46F9-BAA4-6174E8801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6"/>
          <a:stretch/>
        </p:blipFill>
        <p:spPr>
          <a:xfrm>
            <a:off x="778934" y="1219199"/>
            <a:ext cx="4876800" cy="4696581"/>
          </a:xfrm>
          <a:prstGeom prst="rect">
            <a:avLst/>
          </a:prstGeom>
        </p:spPr>
      </p:pic>
      <p:pic>
        <p:nvPicPr>
          <p:cNvPr id="4" name="Picture 3" descr="A picture containing text, photo&#10;&#10;Description automatically generated">
            <a:extLst>
              <a:ext uri="{FF2B5EF4-FFF2-40B4-BE49-F238E27FC236}">
                <a16:creationId xmlns:a16="http://schemas.microsoft.com/office/drawing/2014/main" id="{CC388965-FCC8-4D4A-9FDB-ACA99DCF4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96"/>
          <a:stretch/>
        </p:blipFill>
        <p:spPr>
          <a:xfrm>
            <a:off x="6383262" y="1219199"/>
            <a:ext cx="4876800" cy="46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5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CFE Exam">
            <a:extLst>
              <a:ext uri="{FF2B5EF4-FFF2-40B4-BE49-F238E27FC236}">
                <a16:creationId xmlns:a16="http://schemas.microsoft.com/office/drawing/2014/main" id="{5DF05C21-B52A-41D8-A10C-2B23EB79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5809" y="193712"/>
            <a:ext cx="4178298" cy="557106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FE Exam">
            <a:extLst>
              <a:ext uri="{FF2B5EF4-FFF2-40B4-BE49-F238E27FC236}">
                <a16:creationId xmlns:a16="http://schemas.microsoft.com/office/drawing/2014/main" id="{D1785486-882B-49DD-B1E0-5BEBCEFB4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084" y="193712"/>
            <a:ext cx="4178298" cy="5571064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B8929-47AC-4628-B8DD-BCD86F0BDB63}"/>
              </a:ext>
            </a:extLst>
          </p:cNvPr>
          <p:cNvSpPr txBox="1"/>
          <p:nvPr/>
        </p:nvSpPr>
        <p:spPr>
          <a:xfrm>
            <a:off x="446468" y="58965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Figure - Right SCFE. The right leg is rotated out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9608E-3B4F-4478-9154-10F9F855BAB0}"/>
              </a:ext>
            </a:extLst>
          </p:cNvPr>
          <p:cNvSpPr txBox="1"/>
          <p:nvPr/>
        </p:nvSpPr>
        <p:spPr>
          <a:xfrm>
            <a:off x="6911663" y="5896547"/>
            <a:ext cx="3254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 - Normal left hip</a:t>
            </a:r>
          </a:p>
        </p:txBody>
      </p:sp>
    </p:spTree>
    <p:extLst>
      <p:ext uri="{BB962C8B-B14F-4D97-AF65-F5344CB8AC3E}">
        <p14:creationId xmlns:p14="http://schemas.microsoft.com/office/powerpoint/2010/main" val="3060347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0E48-6373-452F-9AC0-A2DEC8ADD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A4D4CCE-43E5-4690-89E1-3DA7DA0EC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7"/>
          <a:stretch/>
        </p:blipFill>
        <p:spPr>
          <a:xfrm>
            <a:off x="6533846" y="1146629"/>
            <a:ext cx="4876800" cy="4610658"/>
          </a:xfrm>
          <a:prstGeom prst="rect">
            <a:avLst/>
          </a:prstGeom>
        </p:spPr>
      </p:pic>
      <p:pic>
        <p:nvPicPr>
          <p:cNvPr id="4" name="Picture 3" descr="A picture containing text, photo, man&#10;&#10;Description automatically generated">
            <a:extLst>
              <a:ext uri="{FF2B5EF4-FFF2-40B4-BE49-F238E27FC236}">
                <a16:creationId xmlns:a16="http://schemas.microsoft.com/office/drawing/2014/main" id="{AE33C963-9ABD-4883-95E2-33A3362F1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7"/>
          <a:stretch/>
        </p:blipFill>
        <p:spPr>
          <a:xfrm>
            <a:off x="938591" y="1059542"/>
            <a:ext cx="4876800" cy="47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0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01138-A7B5-4A57-A9C4-0633585EA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828338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FE">
            <a:extLst>
              <a:ext uri="{FF2B5EF4-FFF2-40B4-BE49-F238E27FC236}">
                <a16:creationId xmlns:a16="http://schemas.microsoft.com/office/drawing/2014/main" id="{1F9059AA-2756-430A-B7D4-127FB99A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81" y="290512"/>
            <a:ext cx="5667107" cy="426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FE">
            <a:extLst>
              <a:ext uri="{FF2B5EF4-FFF2-40B4-BE49-F238E27FC236}">
                <a16:creationId xmlns:a16="http://schemas.microsoft.com/office/drawing/2014/main" id="{391BC877-FC74-4156-A37E-E02D4091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62" y="771323"/>
            <a:ext cx="5623192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514DB-C200-4959-B130-6C4C4768F88B}"/>
              </a:ext>
            </a:extLst>
          </p:cNvPr>
          <p:cNvSpPr txBox="1"/>
          <p:nvPr/>
        </p:nvSpPr>
        <p:spPr>
          <a:xfrm>
            <a:off x="252681" y="4685643"/>
            <a:ext cx="5456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Figure - Red arrow points to the SCFE on the right hip on the “AP” X-ray view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59CB1-4188-4744-8CAA-D473E7922D11}"/>
              </a:ext>
            </a:extLst>
          </p:cNvPr>
          <p:cNvSpPr txBox="1"/>
          <p:nvPr/>
        </p:nvSpPr>
        <p:spPr>
          <a:xfrm>
            <a:off x="6628327" y="4685642"/>
            <a:ext cx="4945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Figure -  Red arrow points to the SCFE on the right hip on the “frog lateral” X-ray view.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8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7"/>
          <a:stretch/>
        </p:blipFill>
        <p:spPr>
          <a:xfrm>
            <a:off x="109575" y="-71466"/>
            <a:ext cx="89295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75909" y="1290181"/>
            <a:ext cx="3179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Sprinter – felt pain and fell onto track and couldn’t lift the leg after injury.</a:t>
            </a:r>
          </a:p>
        </p:txBody>
      </p:sp>
    </p:spTree>
    <p:extLst>
      <p:ext uri="{BB962C8B-B14F-4D97-AF65-F5344CB8AC3E}">
        <p14:creationId xmlns:p14="http://schemas.microsoft.com/office/powerpoint/2010/main" val="105387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02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94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0"/>
          <a:stretch/>
        </p:blipFill>
        <p:spPr>
          <a:xfrm>
            <a:off x="646110" y="452718"/>
            <a:ext cx="3925889" cy="63016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/>
          <a:stretch/>
        </p:blipFill>
        <p:spPr>
          <a:xfrm>
            <a:off x="6656832" y="354392"/>
            <a:ext cx="3698196" cy="6412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lytic lesion prox. Fem.</a:t>
            </a:r>
          </a:p>
        </p:txBody>
      </p:sp>
    </p:spTree>
    <p:extLst>
      <p:ext uri="{BB962C8B-B14F-4D97-AF65-F5344CB8AC3E}">
        <p14:creationId xmlns:p14="http://schemas.microsoft.com/office/powerpoint/2010/main" val="74852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232" y="736183"/>
            <a:ext cx="8946541" cy="4195481"/>
          </a:xfrm>
        </p:spPr>
        <p:txBody>
          <a:bodyPr>
            <a:noAutofit/>
          </a:bodyPr>
          <a:lstStyle/>
          <a:p>
            <a:r>
              <a:rPr lang="en-US" sz="3600" dirty="0"/>
              <a:t>Knowing what to look for…</a:t>
            </a:r>
          </a:p>
          <a:p>
            <a:r>
              <a:rPr lang="en-US" sz="3600" dirty="0"/>
              <a:t>Knowing what it means when you see it…</a:t>
            </a:r>
          </a:p>
          <a:p>
            <a:r>
              <a:rPr lang="en-US" sz="3600" dirty="0"/>
              <a:t>Has research caught up with the significance of a finding?</a:t>
            </a:r>
          </a:p>
          <a:p>
            <a:endParaRPr lang="en-US" sz="3600" dirty="0"/>
          </a:p>
          <a:p>
            <a:r>
              <a:rPr lang="en-US" sz="3600" dirty="0"/>
              <a:t>	</a:t>
            </a:r>
            <a:r>
              <a:rPr lang="en-US" sz="3600" dirty="0" err="1"/>
              <a:t>Os</a:t>
            </a:r>
            <a:r>
              <a:rPr lang="en-US" sz="3600" dirty="0"/>
              <a:t> Acetabulum.  Normal variant or indication of a problem?</a:t>
            </a:r>
          </a:p>
        </p:txBody>
      </p:sp>
    </p:spTree>
    <p:extLst>
      <p:ext uri="{BB962C8B-B14F-4D97-AF65-F5344CB8AC3E}">
        <p14:creationId xmlns:p14="http://schemas.microsoft.com/office/powerpoint/2010/main" val="398685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729</Words>
  <Application>Microsoft Office PowerPoint</Application>
  <PresentationFormat>Widescreen</PresentationFormat>
  <Paragraphs>77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Geographic lytic lesion prox. Fem.</vt:lpstr>
      <vt:lpstr>PowerPoint Presentation</vt:lpstr>
      <vt:lpstr>PowerPoint Presentation</vt:lpstr>
      <vt:lpstr>PowerPoint Presentation</vt:lpstr>
      <vt:lpstr>Femoral-acetabular impingement</vt:lpstr>
      <vt:lpstr>Femoral-acetabular impingement</vt:lpstr>
      <vt:lpstr>PowerPoint Presentation</vt:lpstr>
      <vt:lpstr>PowerPoint Presentation</vt:lpstr>
      <vt:lpstr>PowerPoint Presentation</vt:lpstr>
      <vt:lpstr>PowerPoint Presentation</vt:lpstr>
      <vt:lpstr>LBP football player</vt:lpstr>
      <vt:lpstr>PowerPoint Presentation</vt:lpstr>
      <vt:lpstr>PowerPoint Presentation</vt:lpstr>
      <vt:lpstr>Volleyball player</vt:lpstr>
      <vt:lpstr>Spondylolisthesis</vt:lpstr>
      <vt:lpstr>PowerPoint Presentation</vt:lpstr>
      <vt:lpstr>PowerPoint Presentation</vt:lpstr>
      <vt:lpstr>PowerPoint Presentation</vt:lpstr>
      <vt:lpstr>PowerPoint Presentation</vt:lpstr>
      <vt:lpstr>Neck pain volleyball player</vt:lpstr>
      <vt:lpstr>Neck and  upper thoracic pain</vt:lpstr>
      <vt:lpstr>PowerPoint Presentation</vt:lpstr>
      <vt:lpstr>Football and weights</vt:lpstr>
      <vt:lpstr>PowerPoint Presentation</vt:lpstr>
      <vt:lpstr>LBP and leg pain</vt:lpstr>
      <vt:lpstr>PowerPoint Presentation</vt:lpstr>
      <vt:lpstr>PowerPoint Presentation</vt:lpstr>
      <vt:lpstr>Thrown from Horse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Brickey</dc:creator>
  <cp:lastModifiedBy>Amanda Brickey</cp:lastModifiedBy>
  <cp:revision>1</cp:revision>
  <dcterms:created xsi:type="dcterms:W3CDTF">2021-04-23T17:13:24Z</dcterms:created>
  <dcterms:modified xsi:type="dcterms:W3CDTF">2021-04-23T17:13:56Z</dcterms:modified>
</cp:coreProperties>
</file>